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1695" cy="6858000"/>
  <p:notesSz cx="6858000" cy="12191695"/>
  <p:embeddedFontLst>
    <p:embeddedFont>
      <p:font typeface="Epilogue"/>
      <p:regular r:id="rId201314"/>
    </p:embeddedFont>
    <p:embeddedFont>
      <p:font typeface="Epilogue Bold"/>
      <p:regular r:id="rId201315"/>
    </p:embeddedFont>
    <p:embeddedFont>
      <p:font typeface="Fraunces Medium"/>
      <p:regular r:id="rId201316"/>
    </p:embeddedFont>
    <p:embeddedFont>
      <p:font typeface="Fraunces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 Id="rId201316" Target="fonts/201316.fntdata" Type="http://schemas.openxmlformats.org/officeDocument/2006/relationships/font"/><Relationship Id="rId201317" Target="fonts/201317.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A8AFCC"/>
          </a:solidFill>
          <a:ln/>
        </p:spPr>
      </p:sp>
      <p:sp>
        <p:nvSpPr>
          <p:cNvPr id="3" name="Shape 1"/>
          <p:cNvSpPr/>
          <p:nvPr/>
        </p:nvSpPr>
        <p:spPr>
          <a:xfrm>
            <a:off x="0" y="0"/>
            <a:ext cx="12191695" cy="6858000"/>
          </a:xfrm>
          <a:prstGeom prst="rect">
            <a:avLst/>
          </a:prstGeom>
          <a:solidFill>
            <a:srgbClr val="080E26"/>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svg"/><Relationship Id="rId3" Type="http://schemas.openxmlformats.org/officeDocument/2006/relationships/image" Target="../media/image-3-3.png"/><Relationship Id="rId4" Type="http://schemas.openxmlformats.org/officeDocument/2006/relationships/image" Target="../media/image-3-4.sv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svg"/><Relationship Id="rId8" Type="http://schemas.openxmlformats.org/officeDocument/2006/relationships/image" Target="../media/image-3-8.png"/><Relationship Id="rId9" Type="http://schemas.openxmlformats.org/officeDocument/2006/relationships/image" Target="../media/image-3-9.svg"/><Relationship Id="rId10" Type="http://schemas.openxmlformats.org/officeDocument/2006/relationships/slideLayout" Target="../slideLayouts/slideLayout2.xml"/><Relationship Id="rId11"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svg"/><Relationship Id="rId3" Type="http://schemas.openxmlformats.org/officeDocument/2006/relationships/image" Target="../media/image-17-1.png"/><Relationship Id="rId4" Type="http://schemas.openxmlformats.org/officeDocument/2006/relationships/image" Target="../media/image-17-2.svg"/><Relationship Id="rId5" Type="http://schemas.openxmlformats.org/officeDocument/2006/relationships/image" Target="../media/image-17-1.png"/><Relationship Id="rId6" Type="http://schemas.openxmlformats.org/officeDocument/2006/relationships/image" Target="../media/image-17-2.svg"/><Relationship Id="rId7" Type="http://schemas.openxmlformats.org/officeDocument/2006/relationships/image" Target="../media/image-17-7.png"/><Relationship Id="rId8" Type="http://schemas.openxmlformats.org/officeDocument/2006/relationships/image" Target="../media/image-17-8.svg"/><Relationship Id="rId9" Type="http://schemas.openxmlformats.org/officeDocument/2006/relationships/image" Target="../media/image-17-7.png"/><Relationship Id="rId10" Type="http://schemas.openxmlformats.org/officeDocument/2006/relationships/image" Target="../media/image-17-8.svg"/><Relationship Id="rId11" Type="http://schemas.openxmlformats.org/officeDocument/2006/relationships/image" Target="../media/image-17-7.png"/><Relationship Id="rId12" Type="http://schemas.openxmlformats.org/officeDocument/2006/relationships/image" Target="../media/image-17-8.svg"/><Relationship Id="rId13" Type="http://schemas.openxmlformats.org/officeDocument/2006/relationships/slideLayout" Target="../slideLayouts/slideLayout2.xml"/><Relationship Id="rId1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svg"/><Relationship Id="rId3" Type="http://schemas.openxmlformats.org/officeDocument/2006/relationships/image" Target="../media/image-20-3.png"/><Relationship Id="rId4" Type="http://schemas.openxmlformats.org/officeDocument/2006/relationships/image" Target="../media/image-20-4.svg"/><Relationship Id="rId5" Type="http://schemas.openxmlformats.org/officeDocument/2006/relationships/image" Target="../media/image-20-5.png"/><Relationship Id="rId6" Type="http://schemas.openxmlformats.org/officeDocument/2006/relationships/image" Target="../media/image-20-6.svg"/><Relationship Id="rId7" Type="http://schemas.openxmlformats.org/officeDocument/2006/relationships/image" Target="../media/image-13-1.png"/><Relationship Id="rId8" Type="http://schemas.openxmlformats.org/officeDocument/2006/relationships/slideLayout" Target="../slideLayouts/slideLayout2.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www.kaggle.com/datasets/girish17019/cvefixes-vulnerable-and-fixed-code" TargetMode="External"/><Relationship Id="rId2" Type="http://schemas.openxmlformats.org/officeDocument/2006/relationships/hyperlink" Target="https://www.nist.gov/itl/csd/secure-systems-and-applications/samate/software-assurance-reference-dataset-sard" TargetMode="External"/><Relationship Id="rId3" Type="http://schemas.openxmlformats.org/officeDocument/2006/relationships/slideLayout" Target="../slideLayouts/slideLayout2.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80E26">
              <a:alpha val="80000"/>
            </a:srgbClr>
          </a:solidFill>
          <a:ln/>
        </p:spPr>
      </p:sp>
      <p:sp>
        <p:nvSpPr>
          <p:cNvPr id="4" name="Text 1"/>
          <p:cNvSpPr/>
          <p:nvPr/>
        </p:nvSpPr>
        <p:spPr>
          <a:xfrm>
            <a:off x="661475" y="2816027"/>
            <a:ext cx="10868745" cy="713184"/>
          </a:xfrm>
          <a:prstGeom prst="rect">
            <a:avLst/>
          </a:prstGeom>
          <a:noFill/>
          <a:ln/>
        </p:spPr>
        <p:txBody>
          <a:bodyPr wrap="none" lIns="0" tIns="0" rIns="0" bIns="0" rtlCol="0" anchor="t"/>
          <a:lstStyle/>
          <a:p>
            <a:pPr algn="ctr" indent="0" marL="0">
              <a:lnSpc>
                <a:spcPct val="104000"/>
              </a:lnSpc>
              <a:buNone/>
            </a:pPr>
            <a:r>
              <a:rPr lang="en-US" sz="4450" dirty="0">
                <a:solidFill>
                  <a:srgbClr val="FFFFFF"/>
                </a:solidFill>
                <a:latin typeface="Fraunces Medium" pitchFamily="34" charset="0"/>
                <a:ea typeface="Fraunces Medium" pitchFamily="34" charset="-122"/>
                <a:cs typeface="Fraunces Medium" pitchFamily="34" charset="-120"/>
              </a:rPr>
              <a:t>Can LLMs  do security code review?</a:t>
            </a:r>
            <a:endParaRPr lang="en-US" sz="4450" dirty="0"/>
          </a:p>
        </p:txBody>
      </p:sp>
      <p:sp>
        <p:nvSpPr>
          <p:cNvPr id="5" name="Text 2"/>
          <p:cNvSpPr/>
          <p:nvPr/>
        </p:nvSpPr>
        <p:spPr>
          <a:xfrm>
            <a:off x="356682" y="3777258"/>
            <a:ext cx="11478330" cy="264616"/>
          </a:xfrm>
          <a:prstGeom prst="rect">
            <a:avLst/>
          </a:prstGeom>
          <a:noFill/>
          <a:ln/>
        </p:spPr>
        <p:txBody>
          <a:bodyPr wrap="none" lIns="0" tIns="0" rIns="0" bIns="0" rtlCol="0" anchor="t"/>
          <a:lstStyle/>
          <a:p>
            <a:pPr algn="ctr" indent="0" marL="0">
              <a:lnSpc>
                <a:spcPct val="133000"/>
              </a:lnSpc>
              <a:buNone/>
            </a:pPr>
            <a:r>
              <a:rPr lang="en-US" sz="1300" dirty="0">
                <a:solidFill>
                  <a:srgbClr val="EBECEF"/>
                </a:solidFill>
                <a:latin typeface="Epilogue" pitchFamily="34" charset="0"/>
                <a:ea typeface="Epilogue" pitchFamily="34" charset="-122"/>
                <a:cs typeface="Epilogue" pitchFamily="34" charset="-120"/>
              </a:rPr>
              <a:t>Exploring their capabilities and limitations in detecting vulnerabilities.</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571886" cy="6858000"/>
          </a:xfrm>
          <a:prstGeom prst="rect">
            <a:avLst/>
          </a:prstGeom>
        </p:spPr>
      </p:pic>
      <p:sp>
        <p:nvSpPr>
          <p:cNvPr id="3" name="Text 0"/>
          <p:cNvSpPr/>
          <p:nvPr/>
        </p:nvSpPr>
        <p:spPr>
          <a:xfrm>
            <a:off x="5233360" y="1092299"/>
            <a:ext cx="6296860" cy="1033463"/>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FFFFFF"/>
                </a:solidFill>
                <a:latin typeface="Fraunces Medium" pitchFamily="34" charset="0"/>
                <a:ea typeface="Fraunces Medium" pitchFamily="34" charset="-122"/>
                <a:cs typeface="Fraunces Medium" pitchFamily="34" charset="-120"/>
              </a:rPr>
              <a:t>LLM Security Code Review Experiments</a:t>
            </a:r>
            <a:endParaRPr lang="en-US" sz="3250" dirty="0"/>
          </a:p>
        </p:txBody>
      </p:sp>
      <p:sp>
        <p:nvSpPr>
          <p:cNvPr id="4" name="Text 1"/>
          <p:cNvSpPr/>
          <p:nvPr/>
        </p:nvSpPr>
        <p:spPr>
          <a:xfrm>
            <a:off x="5233360" y="2373809"/>
            <a:ext cx="6906444" cy="264616"/>
          </a:xfrm>
          <a:prstGeom prst="rect">
            <a:avLst/>
          </a:prstGeom>
          <a:noFill/>
          <a:ln/>
        </p:spPr>
        <p:txBody>
          <a:bodyPr wrap="none" lIns="0" tIns="0" rIns="0" bIns="0" rtlCol="0" anchor="t"/>
          <a:lstStyle/>
          <a:p>
            <a:pPr algn="l" indent="0" marL="0">
              <a:lnSpc>
                <a:spcPct val="133000"/>
              </a:lnSpc>
              <a:buNone/>
            </a:pPr>
            <a:r>
              <a:rPr lang="en-US" sz="1300" i="1" dirty="0">
                <a:solidFill>
                  <a:srgbClr val="EBECEF"/>
                </a:solidFill>
                <a:latin typeface="Epilogue" pitchFamily="34" charset="0"/>
                <a:ea typeface="Epilogue" pitchFamily="34" charset="-122"/>
                <a:cs typeface="Epilogue" pitchFamily="34" charset="-120"/>
              </a:rPr>
              <a:t>From ad-hoc scans to rule-backed, measurable detection</a:t>
            </a:r>
            <a:endParaRPr lang="en-US" sz="1300" dirty="0"/>
          </a:p>
        </p:txBody>
      </p:sp>
      <p:sp>
        <p:nvSpPr>
          <p:cNvPr id="5" name="Shape 2"/>
          <p:cNvSpPr/>
          <p:nvPr/>
        </p:nvSpPr>
        <p:spPr>
          <a:xfrm>
            <a:off x="5233360" y="2824460"/>
            <a:ext cx="3065783" cy="1520230"/>
          </a:xfrm>
          <a:prstGeom prst="roundRect">
            <a:avLst>
              <a:gd name="adj" fmla="val 4569"/>
            </a:avLst>
          </a:prstGeom>
          <a:solidFill>
            <a:srgbClr val="080E26"/>
          </a:solidFill>
          <a:ln w="19050">
            <a:solidFill>
              <a:srgbClr val="414A70"/>
            </a:solidFill>
            <a:prstDash val="solid"/>
          </a:ln>
        </p:spPr>
      </p:sp>
      <p:sp>
        <p:nvSpPr>
          <p:cNvPr id="6" name="Text 3"/>
          <p:cNvSpPr/>
          <p:nvPr/>
        </p:nvSpPr>
        <p:spPr>
          <a:xfrm>
            <a:off x="5417704" y="3008809"/>
            <a:ext cx="2697095" cy="258465"/>
          </a:xfrm>
          <a:prstGeom prst="rect">
            <a:avLst/>
          </a:prstGeom>
          <a:noFill/>
          <a:ln/>
        </p:spPr>
        <p:txBody>
          <a:bodyPr wrap="none" lIns="0" tIns="0" rIns="0" bIns="0" rtlCol="0" anchor="t"/>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Repository</a:t>
            </a:r>
            <a:endParaRPr lang="en-US" sz="1600" dirty="0"/>
          </a:p>
        </p:txBody>
      </p:sp>
      <p:sp>
        <p:nvSpPr>
          <p:cNvPr id="7" name="Text 4"/>
          <p:cNvSpPr/>
          <p:nvPr/>
        </p:nvSpPr>
        <p:spPr>
          <a:xfrm>
            <a:off x="5417704" y="3366492"/>
            <a:ext cx="2697095"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cursor-security-code-review-rules</a:t>
            </a:r>
            <a:endParaRPr lang="en-US" sz="1300" dirty="0"/>
          </a:p>
        </p:txBody>
      </p:sp>
      <p:sp>
        <p:nvSpPr>
          <p:cNvPr id="8" name="Shape 5"/>
          <p:cNvSpPr/>
          <p:nvPr/>
        </p:nvSpPr>
        <p:spPr>
          <a:xfrm>
            <a:off x="8464437" y="2824460"/>
            <a:ext cx="3065783" cy="1520230"/>
          </a:xfrm>
          <a:prstGeom prst="roundRect">
            <a:avLst>
              <a:gd name="adj" fmla="val 4569"/>
            </a:avLst>
          </a:prstGeom>
          <a:solidFill>
            <a:srgbClr val="080E26"/>
          </a:solidFill>
          <a:ln w="19050">
            <a:solidFill>
              <a:srgbClr val="414A70"/>
            </a:solidFill>
            <a:prstDash val="solid"/>
          </a:ln>
        </p:spPr>
      </p:sp>
      <p:sp>
        <p:nvSpPr>
          <p:cNvPr id="9" name="Text 6"/>
          <p:cNvSpPr/>
          <p:nvPr/>
        </p:nvSpPr>
        <p:spPr>
          <a:xfrm>
            <a:off x="8648781" y="3008809"/>
            <a:ext cx="2697095" cy="258465"/>
          </a:xfrm>
          <a:prstGeom prst="rect">
            <a:avLst/>
          </a:prstGeom>
          <a:noFill/>
          <a:ln/>
        </p:spPr>
        <p:txBody>
          <a:bodyPr wrap="none" lIns="0" tIns="0" rIns="0" bIns="0" rtlCol="0" anchor="t"/>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Benchmark Scale</a:t>
            </a:r>
            <a:endParaRPr lang="en-US" sz="1600" dirty="0"/>
          </a:p>
        </p:txBody>
      </p:sp>
      <p:sp>
        <p:nvSpPr>
          <p:cNvPr id="10" name="Text 7"/>
          <p:cNvSpPr/>
          <p:nvPr/>
        </p:nvSpPr>
        <p:spPr>
          <a:xfrm>
            <a:off x="8648781" y="3366492"/>
            <a:ext cx="2697095"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9–10 bundles · ~900–1,000 files</a:t>
            </a:r>
            <a:endParaRPr lang="en-US" sz="1300" dirty="0"/>
          </a:p>
          <a:p>
            <a:pPr algn="l" indent="0" marL="0">
              <a:lnSpc>
                <a:spcPct val="133000"/>
              </a:lnSpc>
              <a:buNone/>
            </a:pPr>
            <a:r>
              <a:rPr lang="en-US" sz="1300" b="1" dirty="0">
                <a:solidFill>
                  <a:srgbClr val="EBECEF"/>
                </a:solidFill>
                <a:latin typeface="Epilogue Bold" pitchFamily="34" charset="0"/>
                <a:ea typeface="Epilogue Bold" pitchFamily="34" charset="-122"/>
                <a:cs typeface="Epilogue Bold" pitchFamily="34" charset="-120"/>
              </a:rPr>
              <a:t>7,674–8,001</a:t>
            </a:r>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 ground-truth vulnerable lines</a:t>
            </a:r>
            <a:endParaRPr lang="en-US" sz="1300" dirty="0"/>
          </a:p>
        </p:txBody>
      </p:sp>
      <p:sp>
        <p:nvSpPr>
          <p:cNvPr id="11" name="Shape 8"/>
          <p:cNvSpPr/>
          <p:nvPr/>
        </p:nvSpPr>
        <p:spPr>
          <a:xfrm>
            <a:off x="5233360" y="4509988"/>
            <a:ext cx="6296860" cy="1255613"/>
          </a:xfrm>
          <a:prstGeom prst="roundRect">
            <a:avLst>
              <a:gd name="adj" fmla="val 5532"/>
            </a:avLst>
          </a:prstGeom>
          <a:solidFill>
            <a:srgbClr val="080E26"/>
          </a:solidFill>
          <a:ln w="19050">
            <a:solidFill>
              <a:srgbClr val="414A70"/>
            </a:solidFill>
            <a:prstDash val="solid"/>
          </a:ln>
        </p:spPr>
      </p:sp>
      <p:sp>
        <p:nvSpPr>
          <p:cNvPr id="12" name="Text 9"/>
          <p:cNvSpPr/>
          <p:nvPr/>
        </p:nvSpPr>
        <p:spPr>
          <a:xfrm>
            <a:off x="5417704" y="4694337"/>
            <a:ext cx="5928172" cy="258465"/>
          </a:xfrm>
          <a:prstGeom prst="rect">
            <a:avLst/>
          </a:prstGeom>
          <a:noFill/>
          <a:ln/>
        </p:spPr>
        <p:txBody>
          <a:bodyPr wrap="none" lIns="0" tIns="0" rIns="0" bIns="0" rtlCol="0" anchor="t"/>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Core Framing</a:t>
            </a:r>
            <a:endParaRPr lang="en-US" sz="1600" dirty="0"/>
          </a:p>
        </p:txBody>
      </p:sp>
      <p:sp>
        <p:nvSpPr>
          <p:cNvPr id="13" name="Text 10"/>
          <p:cNvSpPr/>
          <p:nvPr/>
        </p:nvSpPr>
        <p:spPr>
          <a:xfrm>
            <a:off x="5417704" y="5052020"/>
            <a:ext cx="5928172"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An engineering experiment measuring what changed when we changed the </a:t>
            </a:r>
            <a:pPr algn="l" indent="0" marL="0">
              <a:lnSpc>
                <a:spcPct val="133000"/>
              </a:lnSpc>
              <a:buNone/>
            </a:pPr>
            <a:r>
              <a:rPr lang="en-US" sz="1300" b="1" dirty="0">
                <a:solidFill>
                  <a:srgbClr val="EBECEF"/>
                </a:solidFill>
                <a:latin typeface="Epilogue Bold" pitchFamily="34" charset="0"/>
                <a:ea typeface="Epilogue Bold" pitchFamily="34" charset="-122"/>
                <a:cs typeface="Epilogue Bold" pitchFamily="34" charset="-120"/>
              </a:rPr>
              <a:t>process</a:t>
            </a:r>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 not just the model</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61475" y="1661319"/>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FFFFFF"/>
                </a:solidFill>
                <a:latin typeface="Fraunces Medium" pitchFamily="34" charset="0"/>
                <a:ea typeface="Fraunces Medium" pitchFamily="34" charset="-122"/>
                <a:cs typeface="Fraunces Medium" pitchFamily="34" charset="-120"/>
              </a:rPr>
              <a:t>Agenda</a:t>
            </a:r>
            <a:endParaRPr lang="en-US" sz="325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1475" y="2529384"/>
            <a:ext cx="165294" cy="165298"/>
          </a:xfrm>
          <a:prstGeom prst="rect">
            <a:avLst/>
          </a:prstGeom>
        </p:spPr>
      </p:pic>
      <p:sp>
        <p:nvSpPr>
          <p:cNvPr id="4" name="Shape 1"/>
          <p:cNvSpPr/>
          <p:nvPr/>
        </p:nvSpPr>
        <p:spPr>
          <a:xfrm>
            <a:off x="661475" y="2770684"/>
            <a:ext cx="3512653" cy="19050"/>
          </a:xfrm>
          <a:prstGeom prst="rect">
            <a:avLst/>
          </a:prstGeom>
          <a:solidFill>
            <a:srgbClr val="8C98CA"/>
          </a:solidFill>
          <a:ln/>
        </p:spPr>
      </p:sp>
      <p:sp>
        <p:nvSpPr>
          <p:cNvPr id="5" name="Text 2"/>
          <p:cNvSpPr/>
          <p:nvPr/>
        </p:nvSpPr>
        <p:spPr>
          <a:xfrm>
            <a:off x="661475" y="2891433"/>
            <a:ext cx="3512653" cy="258465"/>
          </a:xfrm>
          <a:prstGeom prst="rect">
            <a:avLst/>
          </a:prstGeom>
          <a:noFill/>
          <a:ln/>
        </p:spPr>
        <p:txBody>
          <a:bodyPr wrap="none" lIns="0" tIns="0" rIns="0" bIns="0" rtlCol="0" anchor="t"/>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Benchmark &amp; Metrics</a:t>
            </a:r>
            <a:endParaRPr lang="en-US" sz="1600" dirty="0"/>
          </a:p>
        </p:txBody>
      </p:sp>
      <p:sp>
        <p:nvSpPr>
          <p:cNvPr id="6" name="Text 3"/>
          <p:cNvSpPr/>
          <p:nvPr/>
        </p:nvSpPr>
        <p:spPr>
          <a:xfrm>
            <a:off x="661475" y="3249116"/>
            <a:ext cx="3512653" cy="264616"/>
          </a:xfrm>
          <a:prstGeom prst="rect">
            <a:avLst/>
          </a:prstGeom>
          <a:noFill/>
          <a:ln/>
        </p:spPr>
        <p:txBody>
          <a:bodyPr wrap="none" lIns="0" tIns="0" rIns="0" bIns="0" rtlCol="0" anchor="t"/>
          <a:lstStyle/>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How we define and score detection quality</a:t>
            </a:r>
            <a:endParaRPr lang="en-US" sz="130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39422" y="2529384"/>
            <a:ext cx="165294" cy="165298"/>
          </a:xfrm>
          <a:prstGeom prst="rect">
            <a:avLst/>
          </a:prstGeom>
        </p:spPr>
      </p:pic>
      <p:sp>
        <p:nvSpPr>
          <p:cNvPr id="8" name="Shape 4"/>
          <p:cNvSpPr/>
          <p:nvPr/>
        </p:nvSpPr>
        <p:spPr>
          <a:xfrm>
            <a:off x="4339422" y="2770684"/>
            <a:ext cx="3512752" cy="19050"/>
          </a:xfrm>
          <a:prstGeom prst="rect">
            <a:avLst/>
          </a:prstGeom>
          <a:solidFill>
            <a:srgbClr val="8C98CA"/>
          </a:solidFill>
          <a:ln/>
        </p:spPr>
      </p:sp>
      <p:sp>
        <p:nvSpPr>
          <p:cNvPr id="9" name="Text 5"/>
          <p:cNvSpPr/>
          <p:nvPr/>
        </p:nvSpPr>
        <p:spPr>
          <a:xfrm>
            <a:off x="4339422" y="2891433"/>
            <a:ext cx="3512752" cy="258465"/>
          </a:xfrm>
          <a:prstGeom prst="rect">
            <a:avLst/>
          </a:prstGeom>
          <a:noFill/>
          <a:ln/>
        </p:spPr>
        <p:txBody>
          <a:bodyPr wrap="none" lIns="0" tIns="0" rIns="0" bIns="0" rtlCol="0" anchor="t"/>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Simple Review</a:t>
            </a:r>
            <a:endParaRPr lang="en-US" sz="1600" dirty="0"/>
          </a:p>
        </p:txBody>
      </p:sp>
      <p:sp>
        <p:nvSpPr>
          <p:cNvPr id="10" name="Text 6"/>
          <p:cNvSpPr/>
          <p:nvPr/>
        </p:nvSpPr>
        <p:spPr>
          <a:xfrm>
            <a:off x="4339422" y="3249116"/>
            <a:ext cx="3512752"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What we tried, model variance, and fundamental limits</a:t>
            </a:r>
            <a:endParaRPr lang="en-US" sz="1300" dirty="0"/>
          </a:p>
        </p:txBody>
      </p:sp>
      <p:pic>
        <p:nvPicPr>
          <p:cNvPr id="11" name="Image 2" descr="preencoded.png">    </p:cNvPr>
          <p:cNvPicPr>
            <a:picLocks noChangeAspect="1"/>
          </p:cNvPicPr>
          <p:nvPr/>
        </p:nvPicPr>
        <p:blipFill>
          <a:blip r:embed="rId5"/>
          <a:stretch>
            <a:fillRect/>
          </a:stretch>
        </p:blipFill>
        <p:spPr>
          <a:xfrm>
            <a:off x="8017468" y="2529384"/>
            <a:ext cx="165294" cy="165298"/>
          </a:xfrm>
          <a:prstGeom prst="rect">
            <a:avLst/>
          </a:prstGeom>
        </p:spPr>
      </p:pic>
      <p:sp>
        <p:nvSpPr>
          <p:cNvPr id="12" name="Shape 7"/>
          <p:cNvSpPr/>
          <p:nvPr/>
        </p:nvSpPr>
        <p:spPr>
          <a:xfrm>
            <a:off x="8017468" y="2770684"/>
            <a:ext cx="3512653" cy="19050"/>
          </a:xfrm>
          <a:prstGeom prst="rect">
            <a:avLst/>
          </a:prstGeom>
          <a:solidFill>
            <a:srgbClr val="8C98CA"/>
          </a:solidFill>
          <a:ln/>
        </p:spPr>
      </p:sp>
      <p:sp>
        <p:nvSpPr>
          <p:cNvPr id="13" name="Text 8"/>
          <p:cNvSpPr/>
          <p:nvPr/>
        </p:nvSpPr>
        <p:spPr>
          <a:xfrm>
            <a:off x="8017468" y="2891433"/>
            <a:ext cx="3512653" cy="258465"/>
          </a:xfrm>
          <a:prstGeom prst="rect">
            <a:avLst/>
          </a:prstGeom>
          <a:noFill/>
          <a:ln/>
        </p:spPr>
        <p:txBody>
          <a:bodyPr wrap="none" lIns="0" tIns="0" rIns="0" bIns="0" rtlCol="0" anchor="t"/>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Guided Review</a:t>
            </a:r>
            <a:endParaRPr lang="en-US" sz="1600" dirty="0"/>
          </a:p>
        </p:txBody>
      </p:sp>
      <p:sp>
        <p:nvSpPr>
          <p:cNvPr id="14" name="Text 9"/>
          <p:cNvSpPr/>
          <p:nvPr/>
        </p:nvSpPr>
        <p:spPr>
          <a:xfrm>
            <a:off x="8017468" y="3249116"/>
            <a:ext cx="3512653"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Five versions — what worked and what failed</a:t>
            </a:r>
            <a:endParaRPr lang="en-US" sz="1300" dirty="0"/>
          </a:p>
        </p:txBody>
      </p:sp>
      <p:pic>
        <p:nvPicPr>
          <p:cNvPr id="15"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1475" y="4088309"/>
            <a:ext cx="165294" cy="165298"/>
          </a:xfrm>
          <a:prstGeom prst="rect">
            <a:avLst/>
          </a:prstGeom>
        </p:spPr>
      </p:pic>
      <p:sp>
        <p:nvSpPr>
          <p:cNvPr id="16" name="Shape 10"/>
          <p:cNvSpPr/>
          <p:nvPr/>
        </p:nvSpPr>
        <p:spPr>
          <a:xfrm>
            <a:off x="661475" y="4329609"/>
            <a:ext cx="5351626" cy="19050"/>
          </a:xfrm>
          <a:prstGeom prst="rect">
            <a:avLst/>
          </a:prstGeom>
          <a:solidFill>
            <a:srgbClr val="8C98CA"/>
          </a:solidFill>
          <a:ln/>
        </p:spPr>
      </p:sp>
      <p:sp>
        <p:nvSpPr>
          <p:cNvPr id="17" name="Text 11"/>
          <p:cNvSpPr/>
          <p:nvPr/>
        </p:nvSpPr>
        <p:spPr>
          <a:xfrm>
            <a:off x="661475" y="4450358"/>
            <a:ext cx="5351626" cy="258465"/>
          </a:xfrm>
          <a:prstGeom prst="rect">
            <a:avLst/>
          </a:prstGeom>
          <a:noFill/>
          <a:ln/>
        </p:spPr>
        <p:txBody>
          <a:bodyPr wrap="none" lIns="0" tIns="0" rIns="0" bIns="0" rtlCol="0" anchor="t"/>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Results Trend</a:t>
            </a:r>
            <a:endParaRPr lang="en-US" sz="1600" dirty="0"/>
          </a:p>
        </p:txBody>
      </p:sp>
      <p:sp>
        <p:nvSpPr>
          <p:cNvPr id="18" name="Text 12"/>
          <p:cNvSpPr/>
          <p:nvPr/>
        </p:nvSpPr>
        <p:spPr>
          <a:xfrm>
            <a:off x="661475" y="4808041"/>
            <a:ext cx="5351626" cy="264616"/>
          </a:xfrm>
          <a:prstGeom prst="rect">
            <a:avLst/>
          </a:prstGeom>
          <a:noFill/>
          <a:ln/>
        </p:spPr>
        <p:txBody>
          <a:bodyPr wrap="none" lIns="0" tIns="0" rIns="0" bIns="0" rtlCol="0" anchor="t"/>
          <a:lstStyle/>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v1.0 → v1.4 objective improvement data</a:t>
            </a:r>
            <a:endParaRPr lang="en-US" sz="1300" dirty="0"/>
          </a:p>
        </p:txBody>
      </p:sp>
      <p:pic>
        <p:nvPicPr>
          <p:cNvPr id="19" name="Image 4"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78395" y="4088309"/>
            <a:ext cx="165294" cy="165298"/>
          </a:xfrm>
          <a:prstGeom prst="rect">
            <a:avLst/>
          </a:prstGeom>
        </p:spPr>
      </p:pic>
      <p:sp>
        <p:nvSpPr>
          <p:cNvPr id="20" name="Shape 13"/>
          <p:cNvSpPr/>
          <p:nvPr/>
        </p:nvSpPr>
        <p:spPr>
          <a:xfrm>
            <a:off x="6178395" y="4329609"/>
            <a:ext cx="5351725" cy="19050"/>
          </a:xfrm>
          <a:prstGeom prst="rect">
            <a:avLst/>
          </a:prstGeom>
          <a:solidFill>
            <a:srgbClr val="8C98CA"/>
          </a:solidFill>
          <a:ln/>
        </p:spPr>
      </p:sp>
      <p:sp>
        <p:nvSpPr>
          <p:cNvPr id="21" name="Text 14"/>
          <p:cNvSpPr/>
          <p:nvPr/>
        </p:nvSpPr>
        <p:spPr>
          <a:xfrm>
            <a:off x="6178395" y="4450358"/>
            <a:ext cx="5351725" cy="258465"/>
          </a:xfrm>
          <a:prstGeom prst="rect">
            <a:avLst/>
          </a:prstGeom>
          <a:noFill/>
          <a:ln/>
        </p:spPr>
        <p:txBody>
          <a:bodyPr wrap="none" lIns="0" tIns="0" rIns="0" bIns="0" rtlCol="0" anchor="t"/>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Failures, Lesson Learned &amp; Future Direction</a:t>
            </a:r>
            <a:endParaRPr lang="en-US" sz="1600" dirty="0"/>
          </a:p>
        </p:txBody>
      </p:sp>
      <p:sp>
        <p:nvSpPr>
          <p:cNvPr id="22" name="Text 15"/>
          <p:cNvSpPr/>
          <p:nvPr/>
        </p:nvSpPr>
        <p:spPr>
          <a:xfrm>
            <a:off x="6178395" y="4808041"/>
            <a:ext cx="5351725" cy="264616"/>
          </a:xfrm>
          <a:prstGeom prst="rect">
            <a:avLst/>
          </a:prstGeom>
          <a:noFill/>
          <a:ln/>
        </p:spPr>
        <p:txBody>
          <a:bodyPr wrap="none" lIns="0" tIns="0" rIns="0" bIns="0" rtlCol="0" anchor="t"/>
          <a:lstStyle/>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Open gaps and recommended roadmap</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1475" y="1022251"/>
            <a:ext cx="10868745" cy="1033463"/>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FFFFFF"/>
                </a:solidFill>
                <a:latin typeface="Fraunces Medium" pitchFamily="34" charset="0"/>
                <a:ea typeface="Fraunces Medium" pitchFamily="34" charset="-122"/>
                <a:cs typeface="Fraunces Medium" pitchFamily="34" charset="-120"/>
              </a:rPr>
              <a:t>The Question We Asked: Can we make LLM security code review </a:t>
            </a:r>
            <a:pPr algn="l" indent="0" marL="0">
              <a:lnSpc>
                <a:spcPct val="104000"/>
              </a:lnSpc>
              <a:buNone/>
            </a:pPr>
            <a:r>
              <a:rPr lang="en-US" sz="3250" dirty="0">
                <a:solidFill>
                  <a:srgbClr val="8C98CA"/>
                </a:solidFill>
                <a:latin typeface="Fraunces Medium" pitchFamily="34" charset="0"/>
                <a:ea typeface="Fraunces Medium" pitchFamily="34" charset="-122"/>
                <a:cs typeface="Fraunces Medium" pitchFamily="34" charset="-120"/>
              </a:rPr>
              <a:t>repeatable, reliable,</a:t>
            </a:r>
            <a:pPr algn="l" indent="0" marL="0">
              <a:lnSpc>
                <a:spcPct val="104000"/>
              </a:lnSpc>
              <a:buNone/>
            </a:pPr>
            <a:r>
              <a:rPr lang="en-US" sz="3250" dirty="0">
                <a:solidFill>
                  <a:srgbClr val="FFFFFF"/>
                </a:solidFill>
                <a:latin typeface="Fraunces Medium" pitchFamily="34" charset="0"/>
                <a:ea typeface="Fraunces Medium" pitchFamily="34" charset="-122"/>
                <a:cs typeface="Fraunces Medium" pitchFamily="34" charset="-120"/>
              </a:rPr>
              <a:t> and </a:t>
            </a:r>
            <a:pPr algn="l" indent="0" marL="0">
              <a:lnSpc>
                <a:spcPct val="104000"/>
              </a:lnSpc>
              <a:buNone/>
            </a:pPr>
            <a:r>
              <a:rPr lang="en-US" sz="3250" dirty="0">
                <a:solidFill>
                  <a:srgbClr val="8C98CA"/>
                </a:solidFill>
                <a:latin typeface="Fraunces Medium" pitchFamily="34" charset="0"/>
                <a:ea typeface="Fraunces Medium" pitchFamily="34" charset="-122"/>
                <a:cs typeface="Fraunces Medium" pitchFamily="34" charset="-120"/>
              </a:rPr>
              <a:t>trustworthy</a:t>
            </a:r>
            <a:pPr algn="l" indent="0" marL="0">
              <a:lnSpc>
                <a:spcPct val="104000"/>
              </a:lnSpc>
              <a:buNone/>
            </a:pPr>
            <a:r>
              <a:rPr lang="en-US" sz="3250" dirty="0">
                <a:solidFill>
                  <a:srgbClr val="FFFFFF"/>
                </a:solidFill>
                <a:latin typeface="Fraunces Medium" pitchFamily="34" charset="0"/>
                <a:ea typeface="Fraunces Medium" pitchFamily="34" charset="-122"/>
                <a:cs typeface="Fraunces Medium" pitchFamily="34" charset="-120"/>
              </a:rPr>
              <a:t>?</a:t>
            </a:r>
            <a:endParaRPr lang="en-US" sz="325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661475" y="2386409"/>
          <a:ext cx="9143771" cy="914400"/>
        </p:xfrm>
        <a:graphic>
          <a:graphicData uri="http://schemas.openxmlformats.org/drawingml/2006/table">
            <a:tbl>
              <a:tblPr/>
              <a:tblGrid>
                <a:gridCol w="1573794"/>
                <a:gridCol w="3038901"/>
                <a:gridCol w="6256050"/>
              </a:tblGrid>
              <a:tr h="478917">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Approach</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Input</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Hypothesis</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82092">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Simple Review</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Source code only</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Model </a:t>
                      </a:r>
                      <a:pPr indent="0" marL="0">
                        <a:buNone/>
                      </a:pPr>
                      <a:r>
                        <a:rPr lang="en-US" sz="1300" u="sng" dirty="0">
                          <a:solidFill>
                            <a:srgbClr val="EBECEF"/>
                          </a:solidFill>
                          <a:latin typeface="Epilogue" pitchFamily="34" charset="0"/>
                          <a:ea typeface="Epilogue" pitchFamily="34" charset="-122"/>
                          <a:cs typeface="Epilogue" pitchFamily="34" charset="-120"/>
                        </a:rPr>
                        <a:t>security priors</a:t>
                      </a:r>
                      <a:pPr indent="0" marL="0">
                        <a:buNone/>
                      </a:pPr>
                      <a:r>
                        <a:rPr lang="en-US" sz="1300" b="1" u="sng" dirty="0">
                          <a:solidFill>
                            <a:srgbClr val="EBECEF"/>
                          </a:solidFill>
                          <a:latin typeface="Epilogue" pitchFamily="34" charset="0"/>
                          <a:ea typeface="Epilogue" pitchFamily="34" charset="-122"/>
                          <a:cs typeface="Epilogue" pitchFamily="34" charset="-120"/>
                        </a:rPr>
                        <a:t>*</a:t>
                      </a:r>
                      <a:pPr indent="0" marL="0">
                        <a:buNone/>
                      </a:pPr>
                      <a:r>
                        <a:rPr lang="en-US" sz="1300" dirty="0">
                          <a:solidFill>
                            <a:srgbClr val="EBECEF"/>
                          </a:solidFill>
                          <a:latin typeface="Epilogue" pitchFamily="34" charset="0"/>
                          <a:ea typeface="Epilogue" pitchFamily="34" charset="-122"/>
                          <a:cs typeface="Epilogue" pitchFamily="34" charset="-120"/>
                        </a:rPr>
                        <a:t> are enough (Organic LLM)</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78917">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Guided Review</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Source + Cursor rules + workflow</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Process + patterns improve recall without killing precision (LLM + human)</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bl>
          </a:graphicData>
        </a:graphic>
      </p:graphicFrame>
      <p:sp>
        <p:nvSpPr>
          <p:cNvPr id="4" name="Shape 1"/>
          <p:cNvSpPr/>
          <p:nvPr/>
        </p:nvSpPr>
        <p:spPr>
          <a:xfrm>
            <a:off x="661475" y="4025106"/>
            <a:ext cx="10868745" cy="1810643"/>
          </a:xfrm>
          <a:prstGeom prst="roundRect">
            <a:avLst>
              <a:gd name="adj" fmla="val 3836"/>
            </a:avLst>
          </a:prstGeom>
          <a:solidFill>
            <a:srgbClr val="022349"/>
          </a:solidFill>
          <a:ln/>
        </p:spPr>
      </p:sp>
      <p:pic>
        <p:nvPicPr>
          <p:cNvPr id="5" name="Image 0" descr="preencoded.png">    </p:cNvPr>
          <p:cNvPicPr>
            <a:picLocks noChangeAspect="1"/>
          </p:cNvPicPr>
          <p:nvPr/>
        </p:nvPicPr>
        <p:blipFill>
          <a:blip r:embed="rId1"/>
          <a:stretch>
            <a:fillRect/>
          </a:stretch>
        </p:blipFill>
        <p:spPr>
          <a:xfrm>
            <a:off x="826769" y="4264819"/>
            <a:ext cx="206667" cy="165298"/>
          </a:xfrm>
          <a:prstGeom prst="rect">
            <a:avLst/>
          </a:prstGeom>
        </p:spPr>
      </p:pic>
      <p:sp>
        <p:nvSpPr>
          <p:cNvPr id="6" name="Text 2"/>
          <p:cNvSpPr/>
          <p:nvPr/>
        </p:nvSpPr>
        <p:spPr>
          <a:xfrm>
            <a:off x="1198731" y="4231680"/>
            <a:ext cx="10775780" cy="264616"/>
          </a:xfrm>
          <a:prstGeom prst="rect">
            <a:avLst/>
          </a:prstGeom>
          <a:noFill/>
          <a:ln/>
        </p:spPr>
        <p:txBody>
          <a:bodyPr wrap="none" lIns="0" tIns="0" rIns="0" bIns="0" rtlCol="0" anchor="t"/>
          <a:lstStyle/>
          <a:p>
            <a:pPr algn="l" indent="0" marL="0">
              <a:lnSpc>
                <a:spcPct val="133000"/>
              </a:lnSpc>
              <a:buNone/>
            </a:pPr>
            <a:r>
              <a:rPr lang="en-US" sz="1300" b="1" u="sng" dirty="0">
                <a:solidFill>
                  <a:srgbClr val="FFFFFF"/>
                </a:solidFill>
                <a:latin typeface="Epilogue Bold" pitchFamily="34" charset="0"/>
                <a:ea typeface="Epilogue Bold" pitchFamily="34" charset="-122"/>
                <a:cs typeface="Epilogue Bold" pitchFamily="34" charset="-120"/>
              </a:rPr>
              <a:t>security priors</a:t>
            </a:r>
            <a:pPr algn="l" indent="0" marL="0">
              <a:lnSpc>
                <a:spcPct val="133000"/>
              </a:lnSpc>
              <a:buNone/>
            </a:pPr>
            <a:r>
              <a:rPr lang="en-US" sz="1300" dirty="0">
                <a:solidFill>
                  <a:srgbClr val="FFFFFF"/>
                </a:solidFill>
                <a:latin typeface="Epilogue" pitchFamily="34" charset="0"/>
                <a:ea typeface="Epilogue" pitchFamily="34" charset="-122"/>
                <a:cs typeface="Epilogue" pitchFamily="34" charset="-120"/>
              </a:rPr>
              <a:t> means the model has learned things like:</a:t>
            </a:r>
            <a:endParaRPr lang="en-US" sz="1300" dirty="0"/>
          </a:p>
        </p:txBody>
      </p:sp>
      <p:sp>
        <p:nvSpPr>
          <p:cNvPr id="7" name="Text 3"/>
          <p:cNvSpPr/>
          <p:nvPr/>
        </p:nvSpPr>
        <p:spPr>
          <a:xfrm>
            <a:off x="1198731" y="4645124"/>
            <a:ext cx="10775780" cy="264616"/>
          </a:xfrm>
          <a:prstGeom prst="rect">
            <a:avLst/>
          </a:prstGeom>
          <a:noFill/>
          <a:ln/>
        </p:spPr>
        <p:txBody>
          <a:bodyPr wrap="none" lIns="0" tIns="0" rIns="0" bIns="0" rtlCol="0" anchor="t"/>
          <a:lstStyle/>
          <a:p>
            <a:pPr algn="l" marL="264160" indent="-264160">
              <a:lnSpc>
                <a:spcPct val="133000"/>
              </a:lnSpc>
              <a:buSzPct val="100000"/>
              <a:buChar char="•"/>
            </a:pPr>
            <a:r>
              <a:rPr lang="en-US" sz="1300" dirty="0">
                <a:solidFill>
                  <a:srgbClr val="FFFFFF"/>
                </a:solidFill>
                <a:latin typeface="Epilogue" pitchFamily="34" charset="0"/>
                <a:ea typeface="Epilogue" pitchFamily="34" charset="-122"/>
                <a:cs typeface="Epilogue" pitchFamily="34" charset="-120"/>
              </a:rPr>
              <a:t>malware is bad, credential leakage is risky, privilege escalation is dangerous …</a:t>
            </a:r>
            <a:endParaRPr lang="en-US" sz="1300" dirty="0"/>
          </a:p>
        </p:txBody>
      </p:sp>
      <p:sp>
        <p:nvSpPr>
          <p:cNvPr id="8" name="Text 4"/>
          <p:cNvSpPr/>
          <p:nvPr/>
        </p:nvSpPr>
        <p:spPr>
          <a:xfrm>
            <a:off x="1198731" y="5058569"/>
            <a:ext cx="10775780" cy="264616"/>
          </a:xfrm>
          <a:prstGeom prst="rect">
            <a:avLst/>
          </a:prstGeom>
          <a:noFill/>
          <a:ln/>
        </p:spPr>
        <p:txBody>
          <a:bodyPr wrap="none" lIns="0" tIns="0" rIns="0" bIns="0" rtlCol="0" anchor="t"/>
          <a:lstStyle/>
          <a:p>
            <a:pPr algn="l" indent="0" marL="0">
              <a:lnSpc>
                <a:spcPct val="133000"/>
              </a:lnSpc>
              <a:buNone/>
            </a:pPr>
            <a:r>
              <a:rPr lang="en-US" sz="1300" dirty="0">
                <a:solidFill>
                  <a:srgbClr val="FFFFFF"/>
                </a:solidFill>
                <a:latin typeface="Epilogue" pitchFamily="34" charset="0"/>
                <a:ea typeface="Epilogue" pitchFamily="34" charset="-122"/>
                <a:cs typeface="Epilogue" pitchFamily="34" charset="-120"/>
              </a:rPr>
              <a:t>In ML/LLM language, “priors” often means:</a:t>
            </a:r>
            <a:endParaRPr lang="en-US" sz="1300" dirty="0"/>
          </a:p>
        </p:txBody>
      </p:sp>
      <p:sp>
        <p:nvSpPr>
          <p:cNvPr id="9" name="Text 5"/>
          <p:cNvSpPr/>
          <p:nvPr/>
        </p:nvSpPr>
        <p:spPr>
          <a:xfrm>
            <a:off x="1198731" y="5472013"/>
            <a:ext cx="10775780" cy="264616"/>
          </a:xfrm>
          <a:prstGeom prst="rect">
            <a:avLst/>
          </a:prstGeom>
          <a:noFill/>
          <a:ln/>
        </p:spPr>
        <p:txBody>
          <a:bodyPr wrap="none" lIns="0" tIns="0" rIns="0" bIns="0" rtlCol="0" anchor="t"/>
          <a:lstStyle/>
          <a:p>
            <a:pPr algn="l" marL="264160" indent="-264160">
              <a:lnSpc>
                <a:spcPct val="133000"/>
              </a:lnSpc>
              <a:buSzPct val="100000"/>
              <a:buChar char="•"/>
            </a:pPr>
            <a:r>
              <a:rPr lang="en-US" sz="1300" dirty="0">
                <a:solidFill>
                  <a:srgbClr val="FFFFFF"/>
                </a:solidFill>
                <a:latin typeface="Epilogue" pitchFamily="34" charset="0"/>
                <a:ea typeface="Epilogue" pitchFamily="34" charset="-122"/>
                <a:cs typeface="Epilogue" pitchFamily="34" charset="-120"/>
              </a:rPr>
              <a:t>built-in tendencies, learned patterns, default assumptions, pre-trained guardrails …</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61475" y="454819"/>
            <a:ext cx="10868745" cy="331093"/>
          </a:xfrm>
          <a:prstGeom prst="rect">
            <a:avLst/>
          </a:prstGeom>
          <a:noFill/>
          <a:ln/>
        </p:spPr>
        <p:txBody>
          <a:bodyPr wrap="none" lIns="0" tIns="0" rIns="0" bIns="0" rtlCol="0" anchor="t"/>
          <a:lstStyle/>
          <a:p>
            <a:pPr algn="l" indent="0" marL="0">
              <a:lnSpc>
                <a:spcPct val="104000"/>
              </a:lnSpc>
              <a:buNone/>
            </a:pPr>
            <a:r>
              <a:rPr lang="en-US" sz="2050" dirty="0">
                <a:solidFill>
                  <a:srgbClr val="FFFFFF"/>
                </a:solidFill>
                <a:latin typeface="Fraunces Medium" pitchFamily="34" charset="0"/>
                <a:ea typeface="Fraunces Medium" pitchFamily="34" charset="-122"/>
                <a:cs typeface="Fraunces Medium" pitchFamily="34" charset="-120"/>
              </a:rPr>
              <a:t>Benchmark at a Glance</a:t>
            </a:r>
            <a:endParaRPr lang="en-US" sz="2050" dirty="0"/>
          </a:p>
        </p:txBody>
      </p:sp>
      <p:pic>
        <p:nvPicPr>
          <p:cNvPr id="3" name="Image 0" descr="preencoded.png">    </p:cNvPr>
          <p:cNvPicPr>
            <a:picLocks noChangeAspect="1"/>
          </p:cNvPicPr>
          <p:nvPr/>
        </p:nvPicPr>
        <p:blipFill>
          <a:blip r:embed="rId1"/>
          <a:stretch>
            <a:fillRect/>
          </a:stretch>
        </p:blipFill>
        <p:spPr>
          <a:xfrm>
            <a:off x="706221" y="921643"/>
            <a:ext cx="10779153" cy="4648299"/>
          </a:xfrm>
          <a:prstGeom prst="rect">
            <a:avLst/>
          </a:prstGeom>
        </p:spPr>
      </p:pic>
      <p:sp>
        <p:nvSpPr>
          <p:cNvPr id="4" name="Text 1"/>
          <p:cNvSpPr/>
          <p:nvPr/>
        </p:nvSpPr>
        <p:spPr>
          <a:xfrm>
            <a:off x="1431583" y="4688451"/>
            <a:ext cx="2445408" cy="305684"/>
          </a:xfrm>
          <a:prstGeom prst="rect">
            <a:avLst/>
          </a:prstGeom>
          <a:noFill/>
          <a:ln/>
        </p:spPr>
        <p:txBody>
          <a:bodyPr wrap="none" lIns="0" tIns="0" rIns="0" bIns="0" rtlCol="0" anchor="t"/>
          <a:lstStyle/>
          <a:p>
            <a:pPr algn="l" indent="0" marL="0">
              <a:lnSpc>
                <a:spcPct val="104000"/>
              </a:lnSpc>
              <a:buNone/>
            </a:pPr>
            <a:r>
              <a:rPr lang="en-US" sz="1900" dirty="0">
                <a:solidFill>
                  <a:srgbClr val="000000"/>
                </a:solidFill>
                <a:latin typeface="Fraunces Medium" pitchFamily="34" charset="0"/>
                <a:ea typeface="Fraunces Medium" pitchFamily="34" charset="-122"/>
                <a:cs typeface="Fraunces Medium" pitchFamily="34" charset="-120"/>
              </a:rPr>
              <a:t>TP / FP / FN Scoring</a:t>
            </a:r>
            <a:endParaRPr lang="en-US" sz="1900" dirty="0"/>
          </a:p>
        </p:txBody>
      </p:sp>
      <p:sp>
        <p:nvSpPr>
          <p:cNvPr id="5" name="Text 2"/>
          <p:cNvSpPr/>
          <p:nvPr/>
        </p:nvSpPr>
        <p:spPr>
          <a:xfrm>
            <a:off x="1431583" y="3612445"/>
            <a:ext cx="2445408" cy="305684"/>
          </a:xfrm>
          <a:prstGeom prst="rect">
            <a:avLst/>
          </a:prstGeom>
          <a:noFill/>
          <a:ln/>
        </p:spPr>
        <p:txBody>
          <a:bodyPr wrap="none" lIns="0" tIns="0" rIns="0" bIns="0" rtlCol="0" anchor="t"/>
          <a:lstStyle/>
          <a:p>
            <a:pPr algn="l" indent="0" marL="0">
              <a:lnSpc>
                <a:spcPct val="104000"/>
              </a:lnSpc>
              <a:buNone/>
            </a:pPr>
            <a:r>
              <a:rPr lang="en-US" sz="1900" dirty="0">
                <a:solidFill>
                  <a:srgbClr val="000000"/>
                </a:solidFill>
                <a:latin typeface="Fraunces Medium" pitchFamily="34" charset="0"/>
                <a:ea typeface="Fraunces Medium" pitchFamily="34" charset="-122"/>
                <a:cs typeface="Fraunces Medium" pitchFamily="34" charset="-120"/>
              </a:rPr>
              <a:t>LLM Review Report</a:t>
            </a:r>
            <a:endParaRPr lang="en-US" sz="1900" dirty="0"/>
          </a:p>
        </p:txBody>
      </p:sp>
      <p:sp>
        <p:nvSpPr>
          <p:cNvPr id="6" name="Text 3"/>
          <p:cNvSpPr/>
          <p:nvPr/>
        </p:nvSpPr>
        <p:spPr>
          <a:xfrm>
            <a:off x="1431583" y="2547307"/>
            <a:ext cx="2445408" cy="305683"/>
          </a:xfrm>
          <a:prstGeom prst="rect">
            <a:avLst/>
          </a:prstGeom>
          <a:noFill/>
          <a:ln/>
        </p:spPr>
        <p:txBody>
          <a:bodyPr wrap="none" lIns="0" tIns="0" rIns="0" bIns="0" rtlCol="0" anchor="t"/>
          <a:lstStyle/>
          <a:p>
            <a:pPr algn="l" indent="0" marL="0">
              <a:lnSpc>
                <a:spcPct val="104000"/>
              </a:lnSpc>
              <a:buNone/>
            </a:pPr>
            <a:r>
              <a:rPr lang="en-US" sz="1900" dirty="0">
                <a:solidFill>
                  <a:srgbClr val="000000"/>
                </a:solidFill>
                <a:latin typeface="Fraunces Medium" pitchFamily="34" charset="0"/>
                <a:ea typeface="Fraunces Medium" pitchFamily="34" charset="-122"/>
                <a:cs typeface="Fraunces Medium" pitchFamily="34" charset="-120"/>
              </a:rPr>
              <a:t>7,674+ Labeled Lines</a:t>
            </a:r>
            <a:endParaRPr lang="en-US" sz="1900" dirty="0"/>
          </a:p>
        </p:txBody>
      </p:sp>
      <p:sp>
        <p:nvSpPr>
          <p:cNvPr id="7" name="Text 4"/>
          <p:cNvSpPr/>
          <p:nvPr/>
        </p:nvSpPr>
        <p:spPr>
          <a:xfrm>
            <a:off x="1431583" y="1471301"/>
            <a:ext cx="2445408" cy="305683"/>
          </a:xfrm>
          <a:prstGeom prst="rect">
            <a:avLst/>
          </a:prstGeom>
          <a:noFill/>
          <a:ln/>
        </p:spPr>
        <p:txBody>
          <a:bodyPr wrap="none" lIns="0" tIns="0" rIns="0" bIns="0" rtlCol="0" anchor="t"/>
          <a:lstStyle/>
          <a:p>
            <a:pPr algn="l" indent="0" marL="0">
              <a:lnSpc>
                <a:spcPct val="104000"/>
              </a:lnSpc>
              <a:buNone/>
            </a:pPr>
            <a:r>
              <a:rPr lang="en-US" sz="1900" dirty="0">
                <a:solidFill>
                  <a:srgbClr val="000000"/>
                </a:solidFill>
                <a:latin typeface="Fraunces Medium" pitchFamily="34" charset="0"/>
                <a:ea typeface="Fraunces Medium" pitchFamily="34" charset="-122"/>
                <a:cs typeface="Fraunces Medium" pitchFamily="34" charset="-120"/>
              </a:rPr>
              <a:t>~1,000 Source Files</a:t>
            </a:r>
            <a:endParaRPr lang="en-US" sz="1900" dirty="0"/>
          </a:p>
        </p:txBody>
      </p:sp>
      <p:sp>
        <p:nvSpPr>
          <p:cNvPr id="8" name="Text 5"/>
          <p:cNvSpPr/>
          <p:nvPr/>
        </p:nvSpPr>
        <p:spPr>
          <a:xfrm>
            <a:off x="661475" y="5671741"/>
            <a:ext cx="10868745" cy="165497"/>
          </a:xfrm>
          <a:prstGeom prst="rect">
            <a:avLst/>
          </a:prstGeom>
          <a:noFill/>
          <a:ln/>
        </p:spPr>
        <p:txBody>
          <a:bodyPr wrap="none" lIns="0" tIns="0" rIns="0" bIns="0" rtlCol="0" anchor="t"/>
          <a:lstStyle/>
          <a:p>
            <a:pPr algn="l" indent="0" marL="0">
              <a:lnSpc>
                <a:spcPct val="104000"/>
              </a:lnSpc>
              <a:buNone/>
            </a:pPr>
            <a:r>
              <a:rPr lang="en-US" sz="1000" dirty="0">
                <a:solidFill>
                  <a:srgbClr val="FFFFFF"/>
                </a:solidFill>
                <a:latin typeface="Fraunces Medium" pitchFamily="34" charset="0"/>
                <a:ea typeface="Fraunces Medium" pitchFamily="34" charset="-122"/>
                <a:cs typeface="Fraunces Medium" pitchFamily="34" charset="-120"/>
              </a:rPr>
              <a:t>Key Metrics</a:t>
            </a:r>
            <a:endParaRPr lang="en-US" sz="1000" dirty="0"/>
          </a:p>
        </p:txBody>
      </p:sp>
      <p:sp>
        <p:nvSpPr>
          <p:cNvPr id="9" name="Text 6"/>
          <p:cNvSpPr/>
          <p:nvPr/>
        </p:nvSpPr>
        <p:spPr>
          <a:xfrm>
            <a:off x="661475" y="5939036"/>
            <a:ext cx="10868745" cy="464443"/>
          </a:xfrm>
          <a:prstGeom prst="rect">
            <a:avLst/>
          </a:prstGeom>
          <a:noFill/>
          <a:ln/>
        </p:spPr>
        <p:txBody>
          <a:bodyPr wrap="square" lIns="0" tIns="0" rIns="0" bIns="0" rtlCol="0" anchor="t">
            <a:normAutofit/>
          </a:bodyPr>
          <a:lstStyle/>
          <a:p>
            <a:pPr algn="l" marL="162560" indent="-162560">
              <a:lnSpc>
                <a:spcPct val="109000"/>
              </a:lnSpc>
              <a:buSzPct val="100000"/>
              <a:buChar char="•"/>
            </a:pPr>
            <a:r>
              <a:rPr lang="en-US" sz="800" b="1" dirty="0">
                <a:solidFill>
                  <a:srgbClr val="EBECEF"/>
                </a:solidFill>
                <a:latin typeface="Epilogue Bold" pitchFamily="34" charset="0"/>
                <a:ea typeface="Epilogue Bold" pitchFamily="34" charset="-122"/>
                <a:cs typeface="Epilogue Bold" pitchFamily="34" charset="-120"/>
              </a:rPr>
              <a:t>Recall</a:t>
            </a:r>
            <a:pPr algn="l" marL="162560" indent="-162560">
              <a:lnSpc>
                <a:spcPct val="109000"/>
              </a:lnSpc>
              <a:buSzPct val="100000"/>
              <a:buChar char="•"/>
            </a:pPr>
            <a:r>
              <a:rPr lang="en-US" sz="800" dirty="0">
                <a:solidFill>
                  <a:srgbClr val="EBECEF"/>
                </a:solidFill>
                <a:latin typeface="Epilogue" pitchFamily="34" charset="0"/>
                <a:ea typeface="Epilogue" pitchFamily="34" charset="-122"/>
                <a:cs typeface="Epilogue" pitchFamily="34" charset="-120"/>
              </a:rPr>
              <a:t> = GT lines hit ÷ total GT lines                    [</a:t>
            </a:r>
            <a:pPr algn="l" marL="162560" indent="-162560">
              <a:lnSpc>
                <a:spcPct val="109000"/>
              </a:lnSpc>
              <a:buSzPct val="100000"/>
              <a:buChar char="•"/>
            </a:pPr>
            <a:r>
              <a:rPr lang="en-US" sz="800" b="1" dirty="0">
                <a:solidFill>
                  <a:srgbClr val="EBECEF"/>
                </a:solidFill>
                <a:latin typeface="Epilogue Bold" pitchFamily="34" charset="0"/>
                <a:ea typeface="Epilogue Bold" pitchFamily="34" charset="-122"/>
                <a:cs typeface="Epilogue Bold" pitchFamily="34" charset="-120"/>
              </a:rPr>
              <a:t>Sensitivity</a:t>
            </a:r>
            <a:pPr algn="l" marL="162560" indent="-162560">
              <a:lnSpc>
                <a:spcPct val="109000"/>
              </a:lnSpc>
              <a:buSzPct val="100000"/>
              <a:buChar char="•"/>
            </a:pPr>
            <a:r>
              <a:rPr lang="en-US" sz="800" dirty="0">
                <a:solidFill>
                  <a:srgbClr val="EBECEF"/>
                </a:solidFill>
                <a:latin typeface="Epilogue" pitchFamily="34" charset="0"/>
                <a:ea typeface="Epilogue" pitchFamily="34" charset="-122"/>
                <a:cs typeface="Epilogue" pitchFamily="34" charset="-120"/>
              </a:rPr>
              <a:t>]   Of all the real vulnerabilities, how many did we catch?</a:t>
            </a:r>
            <a:endParaRPr lang="en-US" sz="800" dirty="0"/>
          </a:p>
          <a:p>
            <a:pPr algn="l" marL="162560" indent="-162560">
              <a:lnSpc>
                <a:spcPct val="109000"/>
              </a:lnSpc>
              <a:buSzPct val="100000"/>
              <a:buChar char="•"/>
            </a:pPr>
            <a:r>
              <a:rPr lang="en-US" sz="800" b="1" dirty="0">
                <a:solidFill>
                  <a:srgbClr val="EBECEF"/>
                </a:solidFill>
                <a:latin typeface="Epilogue Bold" pitchFamily="34" charset="0"/>
                <a:ea typeface="Epilogue Bold" pitchFamily="34" charset="-122"/>
                <a:cs typeface="Epilogue Bold" pitchFamily="34" charset="-120"/>
              </a:rPr>
              <a:t>Precision</a:t>
            </a:r>
            <a:pPr algn="l" marL="162560" indent="-162560">
              <a:lnSpc>
                <a:spcPct val="109000"/>
              </a:lnSpc>
              <a:buSzPct val="100000"/>
              <a:buChar char="•"/>
            </a:pPr>
            <a:r>
              <a:rPr lang="en-US" sz="800" dirty="0">
                <a:solidFill>
                  <a:srgbClr val="EBECEF"/>
                </a:solidFill>
                <a:latin typeface="Epilogue" pitchFamily="34" charset="0"/>
                <a:ea typeface="Epilogue" pitchFamily="34" charset="-122"/>
                <a:cs typeface="Epilogue" pitchFamily="34" charset="-120"/>
              </a:rPr>
              <a:t> = TP ÷ (TP + FP)                                       [</a:t>
            </a:r>
            <a:pPr algn="l" marL="162560" indent="-162560">
              <a:lnSpc>
                <a:spcPct val="109000"/>
              </a:lnSpc>
              <a:buSzPct val="100000"/>
              <a:buChar char="•"/>
            </a:pPr>
            <a:r>
              <a:rPr lang="en-US" sz="800" b="1" dirty="0">
                <a:solidFill>
                  <a:srgbClr val="EBECEF"/>
                </a:solidFill>
                <a:latin typeface="Epilogue Bold" pitchFamily="34" charset="0"/>
                <a:ea typeface="Epilogue Bold" pitchFamily="34" charset="-122"/>
                <a:cs typeface="Epilogue Bold" pitchFamily="34" charset="-120"/>
              </a:rPr>
              <a:t>Accuracy</a:t>
            </a:r>
            <a:pPr algn="l" marL="162560" indent="-162560">
              <a:lnSpc>
                <a:spcPct val="109000"/>
              </a:lnSpc>
              <a:buSzPct val="100000"/>
              <a:buChar char="•"/>
            </a:pPr>
            <a:r>
              <a:rPr lang="en-US" sz="800" dirty="0">
                <a:solidFill>
                  <a:srgbClr val="EBECEF"/>
                </a:solidFill>
                <a:latin typeface="Epilogue" pitchFamily="34" charset="0"/>
                <a:ea typeface="Epilogue" pitchFamily="34" charset="-122"/>
                <a:cs typeface="Epilogue" pitchFamily="34" charset="-120"/>
              </a:rPr>
              <a:t>]     Of everything we flagged, how much was actually a real issue?</a:t>
            </a:r>
            <a:endParaRPr lang="en-US" sz="800" dirty="0"/>
          </a:p>
          <a:p>
            <a:pPr algn="l" marL="162560" indent="-162560">
              <a:lnSpc>
                <a:spcPct val="109000"/>
              </a:lnSpc>
              <a:buSzPct val="100000"/>
              <a:buChar char="•"/>
            </a:pPr>
            <a:r>
              <a:rPr lang="en-US" sz="800" b="1" dirty="0">
                <a:solidFill>
                  <a:srgbClr val="EBECEF"/>
                </a:solidFill>
                <a:latin typeface="Epilogue Bold" pitchFamily="34" charset="0"/>
                <a:ea typeface="Epilogue Bold" pitchFamily="34" charset="-122"/>
                <a:cs typeface="Epilogue Bold" pitchFamily="34" charset="-120"/>
              </a:rPr>
              <a:t>F1</a:t>
            </a:r>
            <a:pPr algn="l" marL="162560" indent="-162560">
              <a:lnSpc>
                <a:spcPct val="109000"/>
              </a:lnSpc>
              <a:buSzPct val="100000"/>
              <a:buChar char="•"/>
            </a:pPr>
            <a:r>
              <a:rPr lang="en-US" sz="800" dirty="0">
                <a:solidFill>
                  <a:srgbClr val="EBECEF"/>
                </a:solidFill>
                <a:latin typeface="Epilogue" pitchFamily="34" charset="0"/>
                <a:ea typeface="Epilogue" pitchFamily="34" charset="-122"/>
                <a:cs typeface="Epilogue" pitchFamily="34" charset="-120"/>
              </a:rPr>
              <a:t> = harmonic mean of recall and precision   [</a:t>
            </a:r>
            <a:pPr algn="l" marL="162560" indent="-162560">
              <a:lnSpc>
                <a:spcPct val="109000"/>
              </a:lnSpc>
              <a:buSzPct val="100000"/>
              <a:buChar char="•"/>
            </a:pPr>
            <a:r>
              <a:rPr lang="en-US" sz="800" b="1" dirty="0">
                <a:solidFill>
                  <a:srgbClr val="EBECEF"/>
                </a:solidFill>
                <a:latin typeface="Epilogue Bold" pitchFamily="34" charset="0"/>
                <a:ea typeface="Epilogue Bold" pitchFamily="34" charset="-122"/>
                <a:cs typeface="Epilogue Bold" pitchFamily="34" charset="-120"/>
              </a:rPr>
              <a:t>Score</a:t>
            </a:r>
            <a:pPr algn="l" marL="162560" indent="-162560">
              <a:lnSpc>
                <a:spcPct val="109000"/>
              </a:lnSpc>
              <a:buSzPct val="100000"/>
              <a:buChar char="•"/>
            </a:pPr>
            <a:r>
              <a:rPr lang="en-US" sz="800" dirty="0">
                <a:solidFill>
                  <a:srgbClr val="EBECEF"/>
                </a:solidFill>
                <a:latin typeface="Epilogue" pitchFamily="34" charset="0"/>
                <a:ea typeface="Epilogue" pitchFamily="34" charset="-122"/>
                <a:cs typeface="Epilogue" pitchFamily="34" charset="-120"/>
              </a:rPr>
              <a:t>]            A single score that balances catching more vs. false alarms</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61475" y="1382514"/>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FFFFFF"/>
                </a:solidFill>
                <a:latin typeface="Fraunces Medium" pitchFamily="34" charset="0"/>
                <a:ea typeface="Fraunces Medium" pitchFamily="34" charset="-122"/>
                <a:cs typeface="Fraunces Medium" pitchFamily="34" charset="-120"/>
              </a:rPr>
              <a:t>Simple Review: Experiments We Ran</a:t>
            </a:r>
            <a:endParaRPr lang="en-US" sz="3250" dirty="0"/>
          </a:p>
        </p:txBody>
      </p:sp>
      <p:sp>
        <p:nvSpPr>
          <p:cNvPr id="3" name="Text 1"/>
          <p:cNvSpPr/>
          <p:nvPr/>
        </p:nvSpPr>
        <p:spPr>
          <a:xfrm>
            <a:off x="661475" y="2229941"/>
            <a:ext cx="11478330" cy="277316"/>
          </a:xfrm>
          <a:prstGeom prst="rect">
            <a:avLst/>
          </a:prstGeom>
          <a:noFill/>
          <a:ln/>
        </p:spPr>
        <p:txBody>
          <a:bodyPr wrap="none" lIns="0" tIns="0" rIns="0" bIns="0" rtlCol="0" anchor="t"/>
          <a:lstStyle/>
          <a:p>
            <a:pPr algn="l" indent="0" marL="0">
              <a:lnSpc>
                <a:spcPct val="133000"/>
              </a:lnSpc>
              <a:buNone/>
            </a:pPr>
            <a:r>
              <a:rPr lang="en-US" sz="1300" dirty="0">
                <a:solidFill>
                  <a:srgbClr val="EBECEF"/>
                </a:solidFill>
                <a:highlight>
                  <a:srgbClr val="151B33"/>
                </a:highlight>
                <a:latin typeface="Consolas" pitchFamily="34" charset="0"/>
                <a:ea typeface="Consolas" pitchFamily="34" charset="-122"/>
                <a:cs typeface="Consolas" pitchFamily="34" charset="-120"/>
              </a:rPr>
              <a:t>/simple-review</a:t>
            </a:r>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 — source-only LLM review, no rule pack attached</a:t>
            </a:r>
            <a:endParaRPr lang="en-US" sz="13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61475" y="2693293"/>
          <a:ext cx="9143771" cy="914400"/>
        </p:xfrm>
        <a:graphic>
          <a:graphicData uri="http://schemas.openxmlformats.org/drawingml/2006/table">
            <a:tbl>
              <a:tblPr/>
              <a:tblGrid>
                <a:gridCol w="4356193"/>
                <a:gridCol w="6512552"/>
              </a:tblGrid>
              <a:tr h="478917">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Experiment</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Compared</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82092">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GPT 5.5 vs Opus 4.8</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simple-review-opus-4.8 vs simple-review-gpt-5.5-first-run</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82092">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Same model (GPT 5.5), different time</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GPT 5.5 first vs second run</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78917">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vs Ground Truth</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Both models vs GT</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bl>
          </a:graphicData>
        </a:graphic>
      </p:graphicFrame>
      <p:sp>
        <p:nvSpPr>
          <p:cNvPr id="5" name="Shape 2"/>
          <p:cNvSpPr/>
          <p:nvPr/>
        </p:nvSpPr>
        <p:spPr>
          <a:xfrm>
            <a:off x="661475" y="4814094"/>
            <a:ext cx="10868745" cy="661293"/>
          </a:xfrm>
          <a:prstGeom prst="roundRect">
            <a:avLst>
              <a:gd name="adj" fmla="val 10504"/>
            </a:avLst>
          </a:prstGeom>
          <a:solidFill>
            <a:srgbClr val="4B3F02"/>
          </a:solidFill>
          <a:ln/>
        </p:spPr>
      </p:sp>
      <p:pic>
        <p:nvPicPr>
          <p:cNvPr id="6" name="Image 0" descr="preencoded.png">    </p:cNvPr>
          <p:cNvPicPr>
            <a:picLocks noChangeAspect="1"/>
          </p:cNvPicPr>
          <p:nvPr/>
        </p:nvPicPr>
        <p:blipFill>
          <a:blip r:embed="rId1"/>
          <a:stretch>
            <a:fillRect/>
          </a:stretch>
        </p:blipFill>
        <p:spPr>
          <a:xfrm>
            <a:off x="826769" y="5053806"/>
            <a:ext cx="206667" cy="165298"/>
          </a:xfrm>
          <a:prstGeom prst="rect">
            <a:avLst/>
          </a:prstGeom>
        </p:spPr>
      </p:pic>
      <p:sp>
        <p:nvSpPr>
          <p:cNvPr id="7" name="Text 3"/>
          <p:cNvSpPr/>
          <p:nvPr/>
        </p:nvSpPr>
        <p:spPr>
          <a:xfrm>
            <a:off x="1198731" y="5020667"/>
            <a:ext cx="10775780" cy="264616"/>
          </a:xfrm>
          <a:prstGeom prst="rect">
            <a:avLst/>
          </a:prstGeom>
          <a:noFill/>
          <a:ln/>
        </p:spPr>
        <p:txBody>
          <a:bodyPr wrap="none" lIns="0" tIns="0" rIns="0" bIns="0" rtlCol="0" anchor="t"/>
          <a:lstStyle/>
          <a:p>
            <a:pPr algn="l" indent="0" marL="0">
              <a:lnSpc>
                <a:spcPct val="133000"/>
              </a:lnSpc>
              <a:buNone/>
            </a:pPr>
            <a:r>
              <a:rPr lang="en-US" sz="1300" dirty="0">
                <a:solidFill>
                  <a:srgbClr val="FFFFFF"/>
                </a:solidFill>
                <a:latin typeface="Epilogue" pitchFamily="34" charset="0"/>
                <a:ea typeface="Epilogue" pitchFamily="34" charset="-122"/>
                <a:cs typeface="Epilogue" pitchFamily="34" charset="-120"/>
              </a:rPr>
              <a:t>Model choice matters, but not much; </a:t>
            </a:r>
            <a:pPr algn="l" indent="0" marL="0">
              <a:lnSpc>
                <a:spcPct val="133000"/>
              </a:lnSpc>
              <a:buNone/>
            </a:pPr>
            <a:r>
              <a:rPr lang="en-US" sz="1300" b="1" dirty="0">
                <a:solidFill>
                  <a:srgbClr val="FFFFFF"/>
                </a:solidFill>
                <a:latin typeface="Epilogue Bold" pitchFamily="34" charset="0"/>
                <a:ea typeface="Epilogue Bold" pitchFamily="34" charset="-122"/>
                <a:cs typeface="Epilogue Bold" pitchFamily="34" charset="-120"/>
              </a:rPr>
              <a:t>re-running helps,</a:t>
            </a:r>
            <a:pPr algn="l" indent="0" marL="0">
              <a:lnSpc>
                <a:spcPct val="133000"/>
              </a:lnSpc>
              <a:buNone/>
            </a:pPr>
            <a:r>
              <a:rPr lang="en-US" sz="1300" dirty="0">
                <a:solidFill>
                  <a:srgbClr val="FFFFFF"/>
                </a:solidFill>
                <a:latin typeface="Epilogue" pitchFamily="34" charset="0"/>
                <a:ea typeface="Epilogue" pitchFamily="34" charset="-122"/>
                <a:cs typeface="Epilogue" pitchFamily="34" charset="-120"/>
              </a:rPr>
              <a:t> but does not substitute for systematic coverage.</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61475" y="1721644"/>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FFFFFF"/>
                </a:solidFill>
                <a:latin typeface="Fraunces Medium" pitchFamily="34" charset="0"/>
                <a:ea typeface="Fraunces Medium" pitchFamily="34" charset="-122"/>
                <a:cs typeface="Fraunces Medium" pitchFamily="34" charset="-120"/>
              </a:rPr>
              <a:t>Simple Review: Recall (Sensitivity to Vulnerable Code)</a:t>
            </a:r>
            <a:endParaRPr lang="en-US" sz="3250" dirty="0"/>
          </a:p>
        </p:txBody>
      </p:sp>
      <p:sp>
        <p:nvSpPr>
          <p:cNvPr id="3" name="Shape 1"/>
          <p:cNvSpPr/>
          <p:nvPr/>
        </p:nvSpPr>
        <p:spPr>
          <a:xfrm>
            <a:off x="661475" y="2651720"/>
            <a:ext cx="4775676" cy="206673"/>
          </a:xfrm>
          <a:prstGeom prst="roundRect">
            <a:avLst>
              <a:gd name="adj" fmla="val 33611"/>
            </a:avLst>
          </a:prstGeom>
          <a:solidFill>
            <a:srgbClr val="283157"/>
          </a:solidFill>
          <a:ln w="6350">
            <a:solidFill>
              <a:srgbClr val="414A70"/>
            </a:solidFill>
            <a:prstDash val="solid"/>
          </a:ln>
        </p:spPr>
      </p:sp>
      <p:sp>
        <p:nvSpPr>
          <p:cNvPr id="4" name="Shape 2"/>
          <p:cNvSpPr/>
          <p:nvPr/>
        </p:nvSpPr>
        <p:spPr>
          <a:xfrm>
            <a:off x="661475" y="2651720"/>
            <a:ext cx="66773" cy="206673"/>
          </a:xfrm>
          <a:prstGeom prst="roundRect">
            <a:avLst>
              <a:gd name="adj" fmla="val 50000"/>
            </a:avLst>
          </a:prstGeom>
          <a:solidFill>
            <a:srgbClr val="8C98CA"/>
          </a:solidFill>
          <a:ln/>
        </p:spPr>
      </p:sp>
      <p:sp>
        <p:nvSpPr>
          <p:cNvPr id="5" name="Text 3"/>
          <p:cNvSpPr/>
          <p:nvPr/>
        </p:nvSpPr>
        <p:spPr>
          <a:xfrm>
            <a:off x="5561171" y="2651621"/>
            <a:ext cx="431293" cy="206772"/>
          </a:xfrm>
          <a:prstGeom prst="rect">
            <a:avLst/>
          </a:prstGeom>
          <a:noFill/>
          <a:ln/>
        </p:spPr>
        <p:txBody>
          <a:bodyPr wrap="none" lIns="0" tIns="0" rIns="0" bIns="0" rtlCol="0" anchor="t"/>
          <a:lstStyle/>
          <a:p>
            <a:pPr algn="l" indent="0" marL="0">
              <a:lnSpc>
                <a:spcPct val="83000"/>
              </a:lnSpc>
              <a:buNone/>
            </a:pPr>
            <a:r>
              <a:rPr lang="en-US" sz="1600" dirty="0">
                <a:solidFill>
                  <a:srgbClr val="EBECEF"/>
                </a:solidFill>
                <a:latin typeface="Fraunces Medium" pitchFamily="34" charset="0"/>
                <a:ea typeface="Fraunces Medium" pitchFamily="34" charset="-122"/>
                <a:cs typeface="Fraunces Medium" pitchFamily="34" charset="-120"/>
              </a:rPr>
              <a:t>1.4%</a:t>
            </a:r>
            <a:endParaRPr lang="en-US" sz="1600" dirty="0"/>
          </a:p>
        </p:txBody>
      </p:sp>
      <p:sp>
        <p:nvSpPr>
          <p:cNvPr id="6" name="Text 4"/>
          <p:cNvSpPr/>
          <p:nvPr/>
        </p:nvSpPr>
        <p:spPr>
          <a:xfrm>
            <a:off x="661475" y="3065066"/>
            <a:ext cx="5330989" cy="258465"/>
          </a:xfrm>
          <a:prstGeom prst="rect">
            <a:avLst/>
          </a:prstGeom>
          <a:noFill/>
          <a:ln/>
        </p:spPr>
        <p:txBody>
          <a:bodyPr wrap="none" lIns="0" tIns="0" rIns="0" bIns="0" rtlCol="0" anchor="t"/>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Opus4.8 Recall</a:t>
            </a:r>
            <a:endParaRPr lang="en-US" sz="1600" dirty="0"/>
          </a:p>
        </p:txBody>
      </p:sp>
      <p:sp>
        <p:nvSpPr>
          <p:cNvPr id="7" name="Text 5"/>
          <p:cNvSpPr/>
          <p:nvPr/>
        </p:nvSpPr>
        <p:spPr>
          <a:xfrm>
            <a:off x="661475" y="3422749"/>
            <a:ext cx="5330989" cy="264616"/>
          </a:xfrm>
          <a:prstGeom prst="rect">
            <a:avLst/>
          </a:prstGeom>
          <a:noFill/>
          <a:ln/>
        </p:spPr>
        <p:txBody>
          <a:bodyPr wrap="none" lIns="0" tIns="0" rIns="0" bIns="0" rtlCol="0" anchor="t"/>
          <a:lstStyle/>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155 findings across 139/1,000 files (13.9% coverage)</a:t>
            </a:r>
            <a:endParaRPr lang="en-US" sz="1300" dirty="0"/>
          </a:p>
        </p:txBody>
      </p:sp>
      <p:sp>
        <p:nvSpPr>
          <p:cNvPr id="8" name="Shape 6"/>
          <p:cNvSpPr/>
          <p:nvPr/>
        </p:nvSpPr>
        <p:spPr>
          <a:xfrm>
            <a:off x="6199132" y="2651720"/>
            <a:ext cx="4776966" cy="206673"/>
          </a:xfrm>
          <a:prstGeom prst="roundRect">
            <a:avLst>
              <a:gd name="adj" fmla="val 33611"/>
            </a:avLst>
          </a:prstGeom>
          <a:solidFill>
            <a:srgbClr val="283157"/>
          </a:solidFill>
          <a:ln w="6350">
            <a:solidFill>
              <a:srgbClr val="414A70"/>
            </a:solidFill>
            <a:prstDash val="solid"/>
          </a:ln>
        </p:spPr>
      </p:sp>
      <p:sp>
        <p:nvSpPr>
          <p:cNvPr id="9" name="Shape 7"/>
          <p:cNvSpPr/>
          <p:nvPr/>
        </p:nvSpPr>
        <p:spPr>
          <a:xfrm>
            <a:off x="6199132" y="2651720"/>
            <a:ext cx="57248" cy="206673"/>
          </a:xfrm>
          <a:prstGeom prst="roundRect">
            <a:avLst>
              <a:gd name="adj" fmla="val 50000"/>
            </a:avLst>
          </a:prstGeom>
          <a:solidFill>
            <a:srgbClr val="8C98CA"/>
          </a:solidFill>
          <a:ln/>
        </p:spPr>
      </p:sp>
      <p:sp>
        <p:nvSpPr>
          <p:cNvPr id="10" name="Text 8"/>
          <p:cNvSpPr/>
          <p:nvPr/>
        </p:nvSpPr>
        <p:spPr>
          <a:xfrm>
            <a:off x="11100118" y="2651621"/>
            <a:ext cx="430103" cy="206772"/>
          </a:xfrm>
          <a:prstGeom prst="rect">
            <a:avLst/>
          </a:prstGeom>
          <a:noFill/>
          <a:ln/>
        </p:spPr>
        <p:txBody>
          <a:bodyPr wrap="none" lIns="0" tIns="0" rIns="0" bIns="0" rtlCol="0" anchor="t"/>
          <a:lstStyle/>
          <a:p>
            <a:pPr algn="l" indent="0" marL="0">
              <a:lnSpc>
                <a:spcPct val="83000"/>
              </a:lnSpc>
              <a:buNone/>
            </a:pPr>
            <a:r>
              <a:rPr lang="en-US" sz="1600" dirty="0">
                <a:solidFill>
                  <a:srgbClr val="EBECEF"/>
                </a:solidFill>
                <a:latin typeface="Fraunces Medium" pitchFamily="34" charset="0"/>
                <a:ea typeface="Fraunces Medium" pitchFamily="34" charset="-122"/>
                <a:cs typeface="Fraunces Medium" pitchFamily="34" charset="-120"/>
              </a:rPr>
              <a:t>1.2%</a:t>
            </a:r>
            <a:endParaRPr lang="en-US" sz="1600" dirty="0"/>
          </a:p>
        </p:txBody>
      </p:sp>
      <p:sp>
        <p:nvSpPr>
          <p:cNvPr id="11" name="Text 9"/>
          <p:cNvSpPr/>
          <p:nvPr/>
        </p:nvSpPr>
        <p:spPr>
          <a:xfrm>
            <a:off x="6199132" y="3065066"/>
            <a:ext cx="5331089" cy="258465"/>
          </a:xfrm>
          <a:prstGeom prst="rect">
            <a:avLst/>
          </a:prstGeom>
          <a:noFill/>
          <a:ln/>
        </p:spPr>
        <p:txBody>
          <a:bodyPr wrap="none" lIns="0" tIns="0" rIns="0" bIns="0" rtlCol="0" anchor="t"/>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GPT-5.5 First Run Recall</a:t>
            </a:r>
            <a:endParaRPr lang="en-US" sz="1600" dirty="0"/>
          </a:p>
        </p:txBody>
      </p:sp>
      <p:sp>
        <p:nvSpPr>
          <p:cNvPr id="12" name="Text 10"/>
          <p:cNvSpPr/>
          <p:nvPr/>
        </p:nvSpPr>
        <p:spPr>
          <a:xfrm>
            <a:off x="6199132" y="3422749"/>
            <a:ext cx="5331089" cy="264616"/>
          </a:xfrm>
          <a:prstGeom prst="rect">
            <a:avLst/>
          </a:prstGeom>
          <a:noFill/>
          <a:ln/>
        </p:spPr>
        <p:txBody>
          <a:bodyPr wrap="none" lIns="0" tIns="0" rIns="0" bIns="0" rtlCol="0" anchor="t"/>
          <a:lstStyle/>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114 findings across 96/1,000 files (9.6% coverage)</a:t>
            </a:r>
            <a:endParaRPr lang="en-US" sz="1300" dirty="0"/>
          </a:p>
        </p:txBody>
      </p:sp>
      <p:sp>
        <p:nvSpPr>
          <p:cNvPr id="13" name="Shape 11"/>
          <p:cNvSpPr/>
          <p:nvPr/>
        </p:nvSpPr>
        <p:spPr>
          <a:xfrm>
            <a:off x="661475" y="4100711"/>
            <a:ext cx="4745911" cy="206673"/>
          </a:xfrm>
          <a:prstGeom prst="roundRect">
            <a:avLst>
              <a:gd name="adj" fmla="val 33611"/>
            </a:avLst>
          </a:prstGeom>
          <a:solidFill>
            <a:srgbClr val="283157"/>
          </a:solidFill>
          <a:ln w="6350">
            <a:solidFill>
              <a:srgbClr val="414A70"/>
            </a:solidFill>
            <a:prstDash val="solid"/>
          </a:ln>
        </p:spPr>
      </p:sp>
      <p:sp>
        <p:nvSpPr>
          <p:cNvPr id="14" name="Shape 12"/>
          <p:cNvSpPr/>
          <p:nvPr/>
        </p:nvSpPr>
        <p:spPr>
          <a:xfrm>
            <a:off x="661475" y="4100711"/>
            <a:ext cx="14188" cy="206673"/>
          </a:xfrm>
          <a:prstGeom prst="roundRect">
            <a:avLst>
              <a:gd name="adj" fmla="val 50000"/>
            </a:avLst>
          </a:prstGeom>
          <a:solidFill>
            <a:srgbClr val="8C98CA"/>
          </a:solidFill>
          <a:ln/>
        </p:spPr>
      </p:sp>
      <p:sp>
        <p:nvSpPr>
          <p:cNvPr id="15" name="Text 13"/>
          <p:cNvSpPr/>
          <p:nvPr/>
        </p:nvSpPr>
        <p:spPr>
          <a:xfrm>
            <a:off x="5531406" y="4100612"/>
            <a:ext cx="461058" cy="206772"/>
          </a:xfrm>
          <a:prstGeom prst="rect">
            <a:avLst/>
          </a:prstGeom>
          <a:noFill/>
          <a:ln/>
        </p:spPr>
        <p:txBody>
          <a:bodyPr wrap="none" lIns="0" tIns="0" rIns="0" bIns="0" rtlCol="0" anchor="t"/>
          <a:lstStyle/>
          <a:p>
            <a:pPr algn="l" indent="0" marL="0">
              <a:lnSpc>
                <a:spcPct val="83000"/>
              </a:lnSpc>
              <a:buNone/>
            </a:pPr>
            <a:r>
              <a:rPr lang="en-US" sz="1600" dirty="0">
                <a:solidFill>
                  <a:srgbClr val="EBECEF"/>
                </a:solidFill>
                <a:latin typeface="Fraunces Medium" pitchFamily="34" charset="0"/>
                <a:ea typeface="Fraunces Medium" pitchFamily="34" charset="-122"/>
                <a:cs typeface="Fraunces Medium" pitchFamily="34" charset="-120"/>
              </a:rPr>
              <a:t>0.3%</a:t>
            </a:r>
            <a:endParaRPr lang="en-US" sz="1600" dirty="0"/>
          </a:p>
        </p:txBody>
      </p:sp>
      <p:sp>
        <p:nvSpPr>
          <p:cNvPr id="16" name="Text 14"/>
          <p:cNvSpPr/>
          <p:nvPr/>
        </p:nvSpPr>
        <p:spPr>
          <a:xfrm>
            <a:off x="661475" y="4514056"/>
            <a:ext cx="5330989" cy="258465"/>
          </a:xfrm>
          <a:prstGeom prst="rect">
            <a:avLst/>
          </a:prstGeom>
          <a:noFill/>
          <a:ln/>
        </p:spPr>
        <p:txBody>
          <a:bodyPr wrap="none" lIns="0" tIns="0" rIns="0" bIns="0" rtlCol="0" anchor="t"/>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GPT-5.5 Second Run Recall</a:t>
            </a:r>
            <a:endParaRPr lang="en-US" sz="1600" dirty="0"/>
          </a:p>
        </p:txBody>
      </p:sp>
      <p:sp>
        <p:nvSpPr>
          <p:cNvPr id="17" name="Text 15"/>
          <p:cNvSpPr/>
          <p:nvPr/>
        </p:nvSpPr>
        <p:spPr>
          <a:xfrm>
            <a:off x="661475" y="4871740"/>
            <a:ext cx="5330989" cy="264616"/>
          </a:xfrm>
          <a:prstGeom prst="rect">
            <a:avLst/>
          </a:prstGeom>
          <a:noFill/>
          <a:ln/>
        </p:spPr>
        <p:txBody>
          <a:bodyPr wrap="none" lIns="0" tIns="0" rIns="0" bIns="0" rtlCol="0" anchor="t"/>
          <a:lstStyle/>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102 findings across 89/1,000 files (8.9% coverage)</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61475" y="1791791"/>
            <a:ext cx="10868745" cy="413445"/>
          </a:xfrm>
          <a:prstGeom prst="rect">
            <a:avLst/>
          </a:prstGeom>
          <a:noFill/>
          <a:ln/>
        </p:spPr>
        <p:txBody>
          <a:bodyPr wrap="none" lIns="0" tIns="0" rIns="0" bIns="0" rtlCol="0" anchor="t"/>
          <a:lstStyle/>
          <a:p>
            <a:pPr algn="l" indent="0" marL="0">
              <a:lnSpc>
                <a:spcPct val="104000"/>
              </a:lnSpc>
              <a:buNone/>
            </a:pPr>
            <a:r>
              <a:rPr lang="en-US" sz="2600" dirty="0">
                <a:solidFill>
                  <a:srgbClr val="FFFFFF"/>
                </a:solidFill>
                <a:latin typeface="Fraunces Medium" pitchFamily="34" charset="0"/>
                <a:ea typeface="Fraunces Medium" pitchFamily="34" charset="-122"/>
                <a:cs typeface="Fraunces Medium" pitchFamily="34" charset="-120"/>
              </a:rPr>
              <a:t>Simple vs. Simple Comparison</a:t>
            </a:r>
            <a:endParaRPr lang="en-US" sz="26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61475" y="2535932"/>
          <a:ext cx="9143771" cy="914400"/>
        </p:xfrm>
        <a:graphic>
          <a:graphicData uri="http://schemas.openxmlformats.org/drawingml/2006/table">
            <a:tbl>
              <a:tblPr/>
              <a:tblGrid>
                <a:gridCol w="2379168"/>
                <a:gridCol w="1278164"/>
                <a:gridCol w="2013979"/>
                <a:gridCol w="1566186"/>
                <a:gridCol w="1171651"/>
                <a:gridCol w="1364028"/>
                <a:gridCol w="1095570"/>
              </a:tblGrid>
              <a:tr h="875881">
                <a:tc>
                  <a:txBody>
                    <a:bodyPr/>
                    <a:lstStyle/>
                    <a:p>
                      <a:pPr indent="0" marL="0">
                        <a:buNone/>
                      </a:pPr>
                      <a:r>
                        <a:rPr lang="en-US" sz="1600" b="1" dirty="0">
                          <a:solidFill>
                            <a:srgbClr val="EBECEF"/>
                          </a:solidFill>
                          <a:latin typeface="Epilogue" pitchFamily="34" charset="0"/>
                          <a:ea typeface="Epilogue" pitchFamily="34" charset="-122"/>
                          <a:cs typeface="Epilogue" pitchFamily="34" charset="-120"/>
                        </a:rPr>
                        <a:t>Run</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b="1" dirty="0">
                          <a:solidFill>
                            <a:srgbClr val="EBECEF"/>
                          </a:solidFill>
                          <a:latin typeface="Epilogue" pitchFamily="34" charset="0"/>
                          <a:ea typeface="Epilogue" pitchFamily="34" charset="-122"/>
                          <a:cs typeface="Epilogue" pitchFamily="34" charset="-120"/>
                        </a:rPr>
                        <a:t>Findings</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b="1" dirty="0">
                          <a:solidFill>
                            <a:srgbClr val="EBECEF"/>
                          </a:solidFill>
                          <a:latin typeface="Epilogue" pitchFamily="34" charset="0"/>
                          <a:ea typeface="Epilogue" pitchFamily="34" charset="-122"/>
                          <a:cs typeface="Epilogue" pitchFamily="34" charset="-120"/>
                        </a:rPr>
                        <a:t>Files with ≥1 finding</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b="1" dirty="0">
                          <a:solidFill>
                            <a:srgbClr val="EBECEF"/>
                          </a:solidFill>
                          <a:latin typeface="Epilogue" pitchFamily="34" charset="0"/>
                          <a:ea typeface="Epilogue" pitchFamily="34" charset="-122"/>
                          <a:cs typeface="Epilogue" pitchFamily="34" charset="-120"/>
                        </a:rPr>
                        <a:t>File coverage</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b="1" dirty="0">
                          <a:solidFill>
                            <a:srgbClr val="EBECEF"/>
                          </a:solidFill>
                          <a:latin typeface="Epilogue" pitchFamily="34" charset="0"/>
                          <a:ea typeface="Epilogue" pitchFamily="34" charset="-122"/>
                          <a:cs typeface="Epilogue" pitchFamily="34" charset="-120"/>
                        </a:rPr>
                        <a:t>Recall</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b="1" dirty="0">
                          <a:solidFill>
                            <a:srgbClr val="EBECEF"/>
                          </a:solidFill>
                          <a:latin typeface="Epilogue" pitchFamily="34" charset="0"/>
                          <a:ea typeface="Epilogue" pitchFamily="34" charset="-122"/>
                          <a:cs typeface="Epilogue" pitchFamily="34" charset="-120"/>
                        </a:rPr>
                        <a:t>Precision</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b="1" dirty="0">
                          <a:solidFill>
                            <a:srgbClr val="EBECEF"/>
                          </a:solidFill>
                          <a:latin typeface="Epilogue" pitchFamily="34" charset="0"/>
                          <a:ea typeface="Epilogue" pitchFamily="34" charset="-122"/>
                          <a:cs typeface="Epilogue" pitchFamily="34" charset="-120"/>
                        </a:rPr>
                        <a:t>F1</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548269">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gpt-5.5-first-run</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114</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96 / 1,000</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9.6%</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1.2%</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69.3%</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2.3%</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548269">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gpt-5.5-second-run</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102</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89 / 1,000</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8.9%</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0.3%</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23.5%</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0.6%</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545094">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opus-4.8</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155</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139 / 1,000</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13.9%</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1.4%</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51.0%</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2.7%</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61475" y="2674640"/>
            <a:ext cx="10868745" cy="516731"/>
          </a:xfrm>
          <a:prstGeom prst="rect">
            <a:avLst/>
          </a:prstGeom>
          <a:noFill/>
          <a:ln/>
        </p:spPr>
        <p:txBody>
          <a:bodyPr wrap="none" lIns="0" tIns="0" rIns="0" bIns="0" rtlCol="0" anchor="t"/>
          <a:lstStyle/>
          <a:p>
            <a:pPr algn="ctr" indent="0" marL="0">
              <a:lnSpc>
                <a:spcPct val="104000"/>
              </a:lnSpc>
              <a:buNone/>
            </a:pPr>
            <a:r>
              <a:rPr lang="en-US" sz="3250" dirty="0">
                <a:solidFill>
                  <a:srgbClr val="FFFFFF"/>
                </a:solidFill>
                <a:latin typeface="Fraunces Medium" pitchFamily="34" charset="0"/>
                <a:ea typeface="Fraunces Medium" pitchFamily="34" charset="-122"/>
                <a:cs typeface="Fraunces Medium" pitchFamily="34" charset="-120"/>
              </a:rPr>
              <a:t>Simple review doesn't work — but why?</a:t>
            </a:r>
            <a:endParaRPr lang="en-US" sz="3250" dirty="0"/>
          </a:p>
        </p:txBody>
      </p:sp>
      <p:sp>
        <p:nvSpPr>
          <p:cNvPr id="3" name="Shape 1"/>
          <p:cNvSpPr/>
          <p:nvPr/>
        </p:nvSpPr>
        <p:spPr>
          <a:xfrm>
            <a:off x="661475" y="3522067"/>
            <a:ext cx="10868745" cy="661293"/>
          </a:xfrm>
          <a:prstGeom prst="roundRect">
            <a:avLst>
              <a:gd name="adj" fmla="val 10504"/>
            </a:avLst>
          </a:prstGeom>
          <a:solidFill>
            <a:srgbClr val="5E208E"/>
          </a:solidFill>
          <a:ln/>
        </p:spPr>
      </p:sp>
      <p:pic>
        <p:nvPicPr>
          <p:cNvPr id="4" name="Image 0" descr="preencoded.png">    </p:cNvPr>
          <p:cNvPicPr>
            <a:picLocks noChangeAspect="1"/>
          </p:cNvPicPr>
          <p:nvPr/>
        </p:nvPicPr>
        <p:blipFill>
          <a:blip r:embed="rId1"/>
          <a:stretch>
            <a:fillRect/>
          </a:stretch>
        </p:blipFill>
        <p:spPr>
          <a:xfrm>
            <a:off x="826769" y="3761780"/>
            <a:ext cx="206667" cy="165298"/>
          </a:xfrm>
          <a:prstGeom prst="rect">
            <a:avLst/>
          </a:prstGeom>
        </p:spPr>
      </p:pic>
      <p:sp>
        <p:nvSpPr>
          <p:cNvPr id="5" name="Text 2"/>
          <p:cNvSpPr/>
          <p:nvPr/>
        </p:nvSpPr>
        <p:spPr>
          <a:xfrm>
            <a:off x="893939" y="3728641"/>
            <a:ext cx="10775780" cy="264616"/>
          </a:xfrm>
          <a:prstGeom prst="rect">
            <a:avLst/>
          </a:prstGeom>
          <a:noFill/>
          <a:ln/>
        </p:spPr>
        <p:txBody>
          <a:bodyPr wrap="none" lIns="0" tIns="0" rIns="0" bIns="0" rtlCol="0" anchor="t"/>
          <a:lstStyle/>
          <a:p>
            <a:pPr algn="ctr" indent="0" marL="0">
              <a:lnSpc>
                <a:spcPct val="133000"/>
              </a:lnSpc>
              <a:buNone/>
            </a:pPr>
            <a:r>
              <a:rPr lang="en-US" sz="1300" dirty="0">
                <a:solidFill>
                  <a:srgbClr val="FFFFFF"/>
                </a:solidFill>
                <a:latin typeface="Epilogue" pitchFamily="34" charset="0"/>
                <a:ea typeface="Epilogue" pitchFamily="34" charset="-122"/>
                <a:cs typeface="Epilogue" pitchFamily="34" charset="-120"/>
              </a:rPr>
              <a:t>I didn't know at first. It was only after running guided review and looking back that the answer became clear.</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61475" y="499269"/>
            <a:ext cx="10868745" cy="468412"/>
          </a:xfrm>
          <a:prstGeom prst="rect">
            <a:avLst/>
          </a:prstGeom>
          <a:noFill/>
          <a:ln/>
        </p:spPr>
        <p:txBody>
          <a:bodyPr wrap="none" lIns="0" tIns="0" rIns="0" bIns="0" rtlCol="0" anchor="t"/>
          <a:lstStyle/>
          <a:p>
            <a:pPr algn="l" indent="0" marL="0">
              <a:lnSpc>
                <a:spcPct val="104000"/>
              </a:lnSpc>
              <a:buNone/>
            </a:pPr>
            <a:r>
              <a:rPr lang="en-US" sz="2950" dirty="0">
                <a:solidFill>
                  <a:srgbClr val="FFFFFF"/>
                </a:solidFill>
                <a:latin typeface="Fraunces Medium" pitchFamily="34" charset="0"/>
                <a:ea typeface="Fraunces Medium" pitchFamily="34" charset="-122"/>
                <a:cs typeface="Fraunces Medium" pitchFamily="34" charset="-120"/>
              </a:rPr>
              <a:t>Guided Review: Evolution Timeline</a:t>
            </a:r>
            <a:endParaRPr lang="en-US" sz="2950" dirty="0"/>
          </a:p>
        </p:txBody>
      </p:sp>
      <p:sp>
        <p:nvSpPr>
          <p:cNvPr id="3" name="Shape 1"/>
          <p:cNvSpPr/>
          <p:nvPr/>
        </p:nvSpPr>
        <p:spPr>
          <a:xfrm>
            <a:off x="6086323" y="1239341"/>
            <a:ext cx="19050" cy="4405015"/>
          </a:xfrm>
          <a:prstGeom prst="roundRect">
            <a:avLst>
              <a:gd name="adj" fmla="val 49999"/>
            </a:avLst>
          </a:prstGeom>
          <a:solidFill>
            <a:srgbClr val="414A70"/>
          </a:solidFill>
          <a:ln/>
        </p:spPr>
      </p:sp>
      <p:sp>
        <p:nvSpPr>
          <p:cNvPr id="4" name="Shape 2"/>
          <p:cNvSpPr/>
          <p:nvPr/>
        </p:nvSpPr>
        <p:spPr>
          <a:xfrm>
            <a:off x="5496631" y="1398389"/>
            <a:ext cx="449648" cy="19050"/>
          </a:xfrm>
          <a:prstGeom prst="roundRect">
            <a:avLst>
              <a:gd name="adj" fmla="val 49999"/>
            </a:avLst>
          </a:prstGeom>
          <a:solidFill>
            <a:srgbClr val="414A70"/>
          </a:solidFill>
          <a:ln/>
        </p:spPr>
      </p:sp>
      <p:sp>
        <p:nvSpPr>
          <p:cNvPr id="5" name="Shape 3"/>
          <p:cNvSpPr/>
          <p:nvPr/>
        </p:nvSpPr>
        <p:spPr>
          <a:xfrm>
            <a:off x="5927229" y="1239341"/>
            <a:ext cx="337236" cy="337245"/>
          </a:xfrm>
          <a:prstGeom prst="roundRect">
            <a:avLst>
              <a:gd name="adj" fmla="val 18667"/>
            </a:avLst>
          </a:prstGeom>
          <a:solidFill>
            <a:srgbClr val="283157"/>
          </a:solidFill>
          <a:ln w="6350">
            <a:solidFill>
              <a:srgbClr val="414A70"/>
            </a:solidFill>
            <a:prstDash val="solid"/>
          </a:ln>
        </p:spPr>
      </p:sp>
      <p:sp>
        <p:nvSpPr>
          <p:cNvPr id="6" name="Text 4"/>
          <p:cNvSpPr/>
          <p:nvPr/>
        </p:nvSpPr>
        <p:spPr>
          <a:xfrm>
            <a:off x="5983386" y="1267420"/>
            <a:ext cx="224824" cy="280988"/>
          </a:xfrm>
          <a:prstGeom prst="rect">
            <a:avLst/>
          </a:prstGeom>
          <a:noFill/>
          <a:ln/>
        </p:spPr>
        <p:txBody>
          <a:bodyPr wrap="none" lIns="0" tIns="0" rIns="0" bIns="0" rtlCol="0" anchor="ctr"/>
          <a:lstStyle/>
          <a:p>
            <a:pPr algn="ctr" indent="0" marL="0">
              <a:lnSpc>
                <a:spcPct val="100000"/>
              </a:lnSpc>
              <a:buNone/>
            </a:pPr>
            <a:r>
              <a:rPr lang="en-US" sz="1750" dirty="0">
                <a:solidFill>
                  <a:srgbClr val="EBECEF"/>
                </a:solidFill>
                <a:latin typeface="Fraunces Medium" pitchFamily="34" charset="0"/>
                <a:ea typeface="Fraunces Medium" pitchFamily="34" charset="-122"/>
                <a:cs typeface="Fraunces Medium" pitchFamily="34" charset="-120"/>
              </a:rPr>
              <a:t>1</a:t>
            </a:r>
            <a:endParaRPr lang="en-US" sz="1750" dirty="0"/>
          </a:p>
        </p:txBody>
      </p:sp>
      <p:sp>
        <p:nvSpPr>
          <p:cNvPr id="7" name="Text 5"/>
          <p:cNvSpPr/>
          <p:nvPr/>
        </p:nvSpPr>
        <p:spPr>
          <a:xfrm>
            <a:off x="661475" y="1290836"/>
            <a:ext cx="4684992" cy="234156"/>
          </a:xfrm>
          <a:prstGeom prst="rect">
            <a:avLst/>
          </a:prstGeom>
          <a:noFill/>
          <a:ln/>
        </p:spPr>
        <p:txBody>
          <a:bodyPr wrap="none" lIns="0" tIns="0" rIns="0" bIns="0" rtlCol="0" anchor="t"/>
          <a:lstStyle/>
          <a:p>
            <a:pPr algn="r" indent="0" marL="0">
              <a:lnSpc>
                <a:spcPct val="104000"/>
              </a:lnSpc>
              <a:buNone/>
            </a:pPr>
            <a:r>
              <a:rPr lang="en-US" sz="1450" dirty="0">
                <a:solidFill>
                  <a:srgbClr val="EBECEF"/>
                </a:solidFill>
                <a:latin typeface="Fraunces Medium" pitchFamily="34" charset="0"/>
                <a:ea typeface="Fraunces Medium" pitchFamily="34" charset="-122"/>
                <a:cs typeface="Fraunces Medium" pitchFamily="34" charset="-120"/>
              </a:rPr>
              <a:t>v1.0 — Rule-Backed Pass</a:t>
            </a:r>
            <a:endParaRPr lang="en-US" sz="1450" dirty="0"/>
          </a:p>
        </p:txBody>
      </p:sp>
      <p:sp>
        <p:nvSpPr>
          <p:cNvPr id="8" name="Text 6"/>
          <p:cNvSpPr/>
          <p:nvPr/>
        </p:nvSpPr>
        <p:spPr>
          <a:xfrm>
            <a:off x="661475" y="1606451"/>
            <a:ext cx="4684992" cy="228600"/>
          </a:xfrm>
          <a:prstGeom prst="rect">
            <a:avLst/>
          </a:prstGeom>
          <a:noFill/>
          <a:ln/>
        </p:spPr>
        <p:txBody>
          <a:bodyPr wrap="none" lIns="0" tIns="0" rIns="0" bIns="0" rtlCol="0" anchor="t"/>
          <a:lstStyle/>
          <a:p>
            <a:pPr algn="r" indent="0" marL="0">
              <a:lnSpc>
                <a:spcPct val="127000"/>
              </a:lnSpc>
              <a:buNone/>
            </a:pPr>
            <a:r>
              <a:rPr lang="en-US" sz="1150" dirty="0">
                <a:solidFill>
                  <a:srgbClr val="EBECEF"/>
                </a:solidFill>
                <a:latin typeface="Epilogue" pitchFamily="34" charset="0"/>
                <a:ea typeface="Epilogue" pitchFamily="34" charset="-122"/>
                <a:cs typeface="Epilogue" pitchFamily="34" charset="-120"/>
              </a:rPr>
              <a:t>Narrow rule globs → ~</a:t>
            </a:r>
            <a:pPr algn="r" indent="0" marL="0">
              <a:lnSpc>
                <a:spcPct val="127000"/>
              </a:lnSpc>
              <a:buNone/>
            </a:pPr>
            <a:r>
              <a:rPr lang="en-US" sz="1150" b="1" dirty="0">
                <a:solidFill>
                  <a:srgbClr val="AEE4BD"/>
                </a:solidFill>
                <a:latin typeface="Epilogue Bold" pitchFamily="34" charset="0"/>
                <a:ea typeface="Epilogue Bold" pitchFamily="34" charset="-122"/>
                <a:cs typeface="Epilogue Bold" pitchFamily="34" charset="-120"/>
              </a:rPr>
              <a:t>12 findings</a:t>
            </a:r>
            <a:pPr algn="r" indent="0" marL="0">
              <a:lnSpc>
                <a:spcPct val="127000"/>
              </a:lnSpc>
              <a:buNone/>
            </a:pPr>
            <a:r>
              <a:rPr lang="en-US" sz="1150" dirty="0">
                <a:solidFill>
                  <a:srgbClr val="EBECEF"/>
                </a:solidFill>
                <a:latin typeface="Epilogue" pitchFamily="34" charset="0"/>
                <a:ea typeface="Epilogue" pitchFamily="34" charset="-122"/>
                <a:cs typeface="Epilogue" pitchFamily="34" charset="-120"/>
              </a:rPr>
              <a:t>/bundle · Recall </a:t>
            </a:r>
            <a:pPr algn="r" indent="0" marL="0">
              <a:lnSpc>
                <a:spcPct val="127000"/>
              </a:lnSpc>
              <a:buNone/>
            </a:pPr>
            <a:r>
              <a:rPr lang="en-US" sz="1150" b="1" dirty="0">
                <a:solidFill>
                  <a:srgbClr val="EBECEF"/>
                </a:solidFill>
                <a:latin typeface="Epilogue Bold" pitchFamily="34" charset="0"/>
                <a:ea typeface="Epilogue Bold" pitchFamily="34" charset="-122"/>
                <a:cs typeface="Epilogue Bold" pitchFamily="34" charset="-120"/>
              </a:rPr>
              <a:t>1.3%</a:t>
            </a:r>
            <a:endParaRPr lang="en-US" sz="1150" dirty="0"/>
          </a:p>
        </p:txBody>
      </p:sp>
      <p:sp>
        <p:nvSpPr>
          <p:cNvPr id="9" name="Shape 7"/>
          <p:cNvSpPr/>
          <p:nvPr/>
        </p:nvSpPr>
        <p:spPr>
          <a:xfrm>
            <a:off x="6245416" y="2269530"/>
            <a:ext cx="449648" cy="19050"/>
          </a:xfrm>
          <a:prstGeom prst="roundRect">
            <a:avLst>
              <a:gd name="adj" fmla="val 49999"/>
            </a:avLst>
          </a:prstGeom>
          <a:solidFill>
            <a:srgbClr val="414A70"/>
          </a:solidFill>
          <a:ln/>
        </p:spPr>
      </p:sp>
      <p:sp>
        <p:nvSpPr>
          <p:cNvPr id="10" name="Shape 8"/>
          <p:cNvSpPr/>
          <p:nvPr/>
        </p:nvSpPr>
        <p:spPr>
          <a:xfrm>
            <a:off x="5927229" y="2110482"/>
            <a:ext cx="337236" cy="337245"/>
          </a:xfrm>
          <a:prstGeom prst="roundRect">
            <a:avLst>
              <a:gd name="adj" fmla="val 18667"/>
            </a:avLst>
          </a:prstGeom>
          <a:solidFill>
            <a:srgbClr val="283157"/>
          </a:solidFill>
          <a:ln w="6350">
            <a:solidFill>
              <a:srgbClr val="414A70"/>
            </a:solidFill>
            <a:prstDash val="solid"/>
          </a:ln>
        </p:spPr>
      </p:sp>
      <p:sp>
        <p:nvSpPr>
          <p:cNvPr id="11" name="Text 9"/>
          <p:cNvSpPr/>
          <p:nvPr/>
        </p:nvSpPr>
        <p:spPr>
          <a:xfrm>
            <a:off x="5983386" y="2138561"/>
            <a:ext cx="224824" cy="280988"/>
          </a:xfrm>
          <a:prstGeom prst="rect">
            <a:avLst/>
          </a:prstGeom>
          <a:noFill/>
          <a:ln/>
        </p:spPr>
        <p:txBody>
          <a:bodyPr wrap="none" lIns="0" tIns="0" rIns="0" bIns="0" rtlCol="0" anchor="ctr"/>
          <a:lstStyle/>
          <a:p>
            <a:pPr algn="ctr" indent="0" marL="0">
              <a:lnSpc>
                <a:spcPct val="100000"/>
              </a:lnSpc>
              <a:buNone/>
            </a:pPr>
            <a:r>
              <a:rPr lang="en-US" sz="1750" dirty="0">
                <a:solidFill>
                  <a:srgbClr val="EBECEF"/>
                </a:solidFill>
                <a:latin typeface="Fraunces Medium" pitchFamily="34" charset="0"/>
                <a:ea typeface="Fraunces Medium" pitchFamily="34" charset="-122"/>
                <a:cs typeface="Fraunces Medium" pitchFamily="34" charset="-120"/>
              </a:rPr>
              <a:t>2</a:t>
            </a:r>
            <a:endParaRPr lang="en-US" sz="1750" dirty="0"/>
          </a:p>
        </p:txBody>
      </p:sp>
      <p:sp>
        <p:nvSpPr>
          <p:cNvPr id="12" name="Text 10"/>
          <p:cNvSpPr/>
          <p:nvPr/>
        </p:nvSpPr>
        <p:spPr>
          <a:xfrm>
            <a:off x="6845228" y="2161977"/>
            <a:ext cx="4684992" cy="234156"/>
          </a:xfrm>
          <a:prstGeom prst="rect">
            <a:avLst/>
          </a:prstGeom>
          <a:noFill/>
          <a:ln/>
        </p:spPr>
        <p:txBody>
          <a:bodyPr wrap="none" lIns="0" tIns="0" rIns="0" bIns="0" rtlCol="0" anchor="t"/>
          <a:lstStyle/>
          <a:p>
            <a:pPr algn="l" indent="0" marL="0">
              <a:lnSpc>
                <a:spcPct val="104000"/>
              </a:lnSpc>
              <a:buNone/>
            </a:pPr>
            <a:r>
              <a:rPr lang="en-US" sz="1450" dirty="0">
                <a:solidFill>
                  <a:srgbClr val="EBECEF"/>
                </a:solidFill>
                <a:latin typeface="Fraunces Medium" pitchFamily="34" charset="0"/>
                <a:ea typeface="Fraunces Medium" pitchFamily="34" charset="-122"/>
                <a:cs typeface="Fraunces Medium" pitchFamily="34" charset="-120"/>
              </a:rPr>
              <a:t>v1.1 — Language-Neutral Globs</a:t>
            </a:r>
            <a:endParaRPr lang="en-US" sz="1450" dirty="0"/>
          </a:p>
        </p:txBody>
      </p:sp>
      <p:sp>
        <p:nvSpPr>
          <p:cNvPr id="13" name="Text 11"/>
          <p:cNvSpPr/>
          <p:nvPr/>
        </p:nvSpPr>
        <p:spPr>
          <a:xfrm>
            <a:off x="6845228" y="2477591"/>
            <a:ext cx="4684992" cy="457200"/>
          </a:xfrm>
          <a:prstGeom prst="rect">
            <a:avLst/>
          </a:prstGeom>
          <a:noFill/>
          <a:ln/>
        </p:spPr>
        <p:txBody>
          <a:bodyPr wrap="square" lIns="0" tIns="0" rIns="0" bIns="0" rtlCol="0" anchor="t">
            <a:normAutofit/>
          </a:bodyPr>
          <a:lstStyle/>
          <a:p>
            <a:pPr algn="l" indent="0" marL="0">
              <a:lnSpc>
                <a:spcPct val="127000"/>
              </a:lnSpc>
              <a:buNone/>
            </a:pPr>
            <a:r>
              <a:rPr lang="en-US" sz="1150" dirty="0">
                <a:solidFill>
                  <a:srgbClr val="EBECEF"/>
                </a:solidFill>
                <a:latin typeface="Epilogue" pitchFamily="34" charset="0"/>
                <a:ea typeface="Epilogue" pitchFamily="34" charset="-122"/>
                <a:cs typeface="Epilogue" pitchFamily="34" charset="-120"/>
              </a:rPr>
              <a:t>global-scr-* pattern expansion → No material gain (+0.1 pp recall)</a:t>
            </a:r>
            <a:endParaRPr lang="en-US" sz="1150" dirty="0"/>
          </a:p>
        </p:txBody>
      </p:sp>
      <p:sp>
        <p:nvSpPr>
          <p:cNvPr id="14" name="Shape 12"/>
          <p:cNvSpPr/>
          <p:nvPr/>
        </p:nvSpPr>
        <p:spPr>
          <a:xfrm>
            <a:off x="5496631" y="3030637"/>
            <a:ext cx="449648" cy="19050"/>
          </a:xfrm>
          <a:prstGeom prst="roundRect">
            <a:avLst>
              <a:gd name="adj" fmla="val 49999"/>
            </a:avLst>
          </a:prstGeom>
          <a:solidFill>
            <a:srgbClr val="414A70"/>
          </a:solidFill>
          <a:ln/>
        </p:spPr>
      </p:sp>
      <p:sp>
        <p:nvSpPr>
          <p:cNvPr id="15" name="Shape 13"/>
          <p:cNvSpPr/>
          <p:nvPr/>
        </p:nvSpPr>
        <p:spPr>
          <a:xfrm>
            <a:off x="5927229" y="2871589"/>
            <a:ext cx="337236" cy="337245"/>
          </a:xfrm>
          <a:prstGeom prst="roundRect">
            <a:avLst>
              <a:gd name="adj" fmla="val 18667"/>
            </a:avLst>
          </a:prstGeom>
          <a:solidFill>
            <a:srgbClr val="283157"/>
          </a:solidFill>
          <a:ln w="6350">
            <a:solidFill>
              <a:srgbClr val="414A70"/>
            </a:solidFill>
            <a:prstDash val="solid"/>
          </a:ln>
        </p:spPr>
      </p:sp>
      <p:sp>
        <p:nvSpPr>
          <p:cNvPr id="16" name="Text 14"/>
          <p:cNvSpPr/>
          <p:nvPr/>
        </p:nvSpPr>
        <p:spPr>
          <a:xfrm>
            <a:off x="5983386" y="2899668"/>
            <a:ext cx="224824" cy="280988"/>
          </a:xfrm>
          <a:prstGeom prst="rect">
            <a:avLst/>
          </a:prstGeom>
          <a:noFill/>
          <a:ln/>
        </p:spPr>
        <p:txBody>
          <a:bodyPr wrap="none" lIns="0" tIns="0" rIns="0" bIns="0" rtlCol="0" anchor="ctr"/>
          <a:lstStyle/>
          <a:p>
            <a:pPr algn="ctr" indent="0" marL="0">
              <a:lnSpc>
                <a:spcPct val="100000"/>
              </a:lnSpc>
              <a:buNone/>
            </a:pPr>
            <a:r>
              <a:rPr lang="en-US" sz="1750" dirty="0">
                <a:solidFill>
                  <a:srgbClr val="EBECEF"/>
                </a:solidFill>
                <a:latin typeface="Fraunces Medium" pitchFamily="34" charset="0"/>
                <a:ea typeface="Fraunces Medium" pitchFamily="34" charset="-122"/>
                <a:cs typeface="Fraunces Medium" pitchFamily="34" charset="-120"/>
              </a:rPr>
              <a:t>3</a:t>
            </a:r>
            <a:endParaRPr lang="en-US" sz="1750" dirty="0"/>
          </a:p>
        </p:txBody>
      </p:sp>
      <p:sp>
        <p:nvSpPr>
          <p:cNvPr id="17" name="Text 15"/>
          <p:cNvSpPr/>
          <p:nvPr/>
        </p:nvSpPr>
        <p:spPr>
          <a:xfrm>
            <a:off x="661475" y="2923084"/>
            <a:ext cx="4684992" cy="234156"/>
          </a:xfrm>
          <a:prstGeom prst="rect">
            <a:avLst/>
          </a:prstGeom>
          <a:noFill/>
          <a:ln/>
        </p:spPr>
        <p:txBody>
          <a:bodyPr wrap="none" lIns="0" tIns="0" rIns="0" bIns="0" rtlCol="0" anchor="t"/>
          <a:lstStyle/>
          <a:p>
            <a:pPr algn="r" indent="0" marL="0">
              <a:lnSpc>
                <a:spcPct val="104000"/>
              </a:lnSpc>
              <a:buNone/>
            </a:pPr>
            <a:r>
              <a:rPr lang="en-US" sz="1450" dirty="0">
                <a:solidFill>
                  <a:srgbClr val="EBECEF"/>
                </a:solidFill>
                <a:latin typeface="Fraunces Medium" pitchFamily="34" charset="0"/>
                <a:ea typeface="Fraunces Medium" pitchFamily="34" charset="-122"/>
                <a:cs typeface="Fraunces Medium" pitchFamily="34" charset="-120"/>
              </a:rPr>
              <a:t>v1.2 — Mandatory Per-File Review</a:t>
            </a:r>
            <a:endParaRPr lang="en-US" sz="1450" dirty="0"/>
          </a:p>
        </p:txBody>
      </p:sp>
      <p:sp>
        <p:nvSpPr>
          <p:cNvPr id="18" name="Text 16"/>
          <p:cNvSpPr/>
          <p:nvPr/>
        </p:nvSpPr>
        <p:spPr>
          <a:xfrm>
            <a:off x="661475" y="3238698"/>
            <a:ext cx="4684992" cy="457200"/>
          </a:xfrm>
          <a:prstGeom prst="rect">
            <a:avLst/>
          </a:prstGeom>
          <a:noFill/>
          <a:ln/>
        </p:spPr>
        <p:txBody>
          <a:bodyPr wrap="square" lIns="0" tIns="0" rIns="0" bIns="0" rtlCol="0" anchor="t">
            <a:normAutofit/>
          </a:bodyPr>
          <a:lstStyle/>
          <a:p>
            <a:pPr algn="r" indent="0" marL="0">
              <a:lnSpc>
                <a:spcPct val="127000"/>
              </a:lnSpc>
              <a:buNone/>
            </a:pPr>
            <a:r>
              <a:rPr lang="en-US" sz="1150" b="1" dirty="0">
                <a:solidFill>
                  <a:srgbClr val="EBECEF"/>
                </a:solidFill>
                <a:latin typeface="Epilogue Bold" pitchFamily="34" charset="0"/>
                <a:ea typeface="Epilogue Bold" pitchFamily="34" charset="-122"/>
                <a:cs typeface="Epilogue Bold" pitchFamily="34" charset="-120"/>
              </a:rPr>
              <a:t>Breakthrough</a:t>
            </a:r>
            <a:pPr algn="r" indent="0" marL="0">
              <a:lnSpc>
                <a:spcPct val="127000"/>
              </a:lnSpc>
              <a:buNone/>
            </a:pPr>
            <a:r>
              <a:rPr lang="en-US" sz="1150" dirty="0">
                <a:solidFill>
                  <a:srgbClr val="EBECEF"/>
                </a:solidFill>
                <a:latin typeface="Epilogue" pitchFamily="34" charset="0"/>
                <a:ea typeface="Epilogue" pitchFamily="34" charset="-122"/>
                <a:cs typeface="Epilogue" pitchFamily="34" charset="-120"/>
              </a:rPr>
              <a:t>: Required file coverage — </a:t>
            </a:r>
            <a:pPr algn="r" indent="0" marL="0">
              <a:lnSpc>
                <a:spcPct val="127000"/>
              </a:lnSpc>
              <a:buNone/>
            </a:pPr>
            <a:r>
              <a:rPr lang="en-US" sz="1150" b="1" dirty="0">
                <a:solidFill>
                  <a:srgbClr val="AEE4BD"/>
                </a:solidFill>
                <a:latin typeface="Epilogue Bold" pitchFamily="34" charset="0"/>
                <a:ea typeface="Epilogue Bold" pitchFamily="34" charset="-122"/>
                <a:cs typeface="Epilogue Bold" pitchFamily="34" charset="-120"/>
              </a:rPr>
              <a:t>455 findings</a:t>
            </a:r>
            <a:pPr algn="r" indent="0" marL="0">
              <a:lnSpc>
                <a:spcPct val="127000"/>
              </a:lnSpc>
              <a:buNone/>
            </a:pPr>
            <a:r>
              <a:rPr lang="en-US" sz="1150" dirty="0">
                <a:solidFill>
                  <a:srgbClr val="EBECEF"/>
                </a:solidFill>
                <a:latin typeface="Epilogue" pitchFamily="34" charset="0"/>
                <a:ea typeface="Epilogue" pitchFamily="34" charset="-122"/>
                <a:cs typeface="Epilogue" pitchFamily="34" charset="-120"/>
              </a:rPr>
              <a:t> · Recall </a:t>
            </a:r>
            <a:pPr algn="r" indent="0" marL="0">
              <a:lnSpc>
                <a:spcPct val="127000"/>
              </a:lnSpc>
              <a:buNone/>
            </a:pPr>
            <a:r>
              <a:rPr lang="en-US" sz="1150" b="1" dirty="0">
                <a:solidFill>
                  <a:srgbClr val="8C98CA"/>
                </a:solidFill>
                <a:latin typeface="Epilogue Bold" pitchFamily="34" charset="0"/>
                <a:ea typeface="Epilogue Bold" pitchFamily="34" charset="-122"/>
                <a:cs typeface="Epilogue Bold" pitchFamily="34" charset="-120"/>
              </a:rPr>
              <a:t>5.6%</a:t>
            </a:r>
            <a:pPr algn="r" indent="0" marL="0">
              <a:lnSpc>
                <a:spcPct val="127000"/>
              </a:lnSpc>
              <a:buNone/>
            </a:pPr>
            <a:r>
              <a:rPr lang="en-US" sz="1150" dirty="0">
                <a:solidFill>
                  <a:srgbClr val="EBECEF"/>
                </a:solidFill>
                <a:latin typeface="Epilogue" pitchFamily="34" charset="0"/>
                <a:ea typeface="Epilogue" pitchFamily="34" charset="-122"/>
                <a:cs typeface="Epilogue" pitchFamily="34" charset="-120"/>
              </a:rPr>
              <a:t> · Precision </a:t>
            </a:r>
            <a:pPr algn="r" indent="0" marL="0">
              <a:lnSpc>
                <a:spcPct val="127000"/>
              </a:lnSpc>
              <a:buNone/>
            </a:pPr>
            <a:r>
              <a:rPr lang="en-US" sz="1150" b="1" dirty="0">
                <a:solidFill>
                  <a:srgbClr val="EBECEF"/>
                </a:solidFill>
                <a:latin typeface="Epilogue Bold" pitchFamily="34" charset="0"/>
                <a:ea typeface="Epilogue Bold" pitchFamily="34" charset="-122"/>
                <a:cs typeface="Epilogue Bold" pitchFamily="34" charset="-120"/>
              </a:rPr>
              <a:t>89.2%</a:t>
            </a:r>
            <a:endParaRPr lang="en-US" sz="1150" dirty="0"/>
          </a:p>
        </p:txBody>
      </p:sp>
      <p:sp>
        <p:nvSpPr>
          <p:cNvPr id="19" name="Shape 17"/>
          <p:cNvSpPr/>
          <p:nvPr/>
        </p:nvSpPr>
        <p:spPr>
          <a:xfrm>
            <a:off x="6245416" y="3791744"/>
            <a:ext cx="449648" cy="19050"/>
          </a:xfrm>
          <a:prstGeom prst="roundRect">
            <a:avLst>
              <a:gd name="adj" fmla="val 49999"/>
            </a:avLst>
          </a:prstGeom>
          <a:solidFill>
            <a:srgbClr val="414A70"/>
          </a:solidFill>
          <a:ln/>
        </p:spPr>
      </p:sp>
      <p:sp>
        <p:nvSpPr>
          <p:cNvPr id="20" name="Shape 18"/>
          <p:cNvSpPr/>
          <p:nvPr/>
        </p:nvSpPr>
        <p:spPr>
          <a:xfrm>
            <a:off x="5927229" y="3632696"/>
            <a:ext cx="337236" cy="337245"/>
          </a:xfrm>
          <a:prstGeom prst="roundRect">
            <a:avLst>
              <a:gd name="adj" fmla="val 18667"/>
            </a:avLst>
          </a:prstGeom>
          <a:solidFill>
            <a:srgbClr val="283157"/>
          </a:solidFill>
          <a:ln w="6350">
            <a:solidFill>
              <a:srgbClr val="414A70"/>
            </a:solidFill>
            <a:prstDash val="solid"/>
          </a:ln>
        </p:spPr>
      </p:sp>
      <p:sp>
        <p:nvSpPr>
          <p:cNvPr id="21" name="Text 19"/>
          <p:cNvSpPr/>
          <p:nvPr/>
        </p:nvSpPr>
        <p:spPr>
          <a:xfrm>
            <a:off x="5983386" y="3660775"/>
            <a:ext cx="224824" cy="280988"/>
          </a:xfrm>
          <a:prstGeom prst="rect">
            <a:avLst/>
          </a:prstGeom>
          <a:noFill/>
          <a:ln/>
        </p:spPr>
        <p:txBody>
          <a:bodyPr wrap="none" lIns="0" tIns="0" rIns="0" bIns="0" rtlCol="0" anchor="ctr"/>
          <a:lstStyle/>
          <a:p>
            <a:pPr algn="ctr" indent="0" marL="0">
              <a:lnSpc>
                <a:spcPct val="100000"/>
              </a:lnSpc>
              <a:buNone/>
            </a:pPr>
            <a:r>
              <a:rPr lang="en-US" sz="1750" dirty="0">
                <a:solidFill>
                  <a:srgbClr val="EBECEF"/>
                </a:solidFill>
                <a:latin typeface="Fraunces Medium" pitchFamily="34" charset="0"/>
                <a:ea typeface="Fraunces Medium" pitchFamily="34" charset="-122"/>
                <a:cs typeface="Fraunces Medium" pitchFamily="34" charset="-120"/>
              </a:rPr>
              <a:t>4</a:t>
            </a:r>
            <a:endParaRPr lang="en-US" sz="1750" dirty="0"/>
          </a:p>
        </p:txBody>
      </p:sp>
      <p:sp>
        <p:nvSpPr>
          <p:cNvPr id="22" name="Text 20"/>
          <p:cNvSpPr/>
          <p:nvPr/>
        </p:nvSpPr>
        <p:spPr>
          <a:xfrm>
            <a:off x="6845228" y="3684191"/>
            <a:ext cx="4684992" cy="234156"/>
          </a:xfrm>
          <a:prstGeom prst="rect">
            <a:avLst/>
          </a:prstGeom>
          <a:noFill/>
          <a:ln/>
        </p:spPr>
        <p:txBody>
          <a:bodyPr wrap="none" lIns="0" tIns="0" rIns="0" bIns="0" rtlCol="0" anchor="t"/>
          <a:lstStyle/>
          <a:p>
            <a:pPr algn="l" indent="0" marL="0">
              <a:lnSpc>
                <a:spcPct val="104000"/>
              </a:lnSpc>
              <a:buNone/>
            </a:pPr>
            <a:r>
              <a:rPr lang="en-US" sz="1450" dirty="0">
                <a:solidFill>
                  <a:srgbClr val="EBECEF"/>
                </a:solidFill>
                <a:latin typeface="Fraunces Medium" pitchFamily="34" charset="0"/>
                <a:ea typeface="Fraunces Medium" pitchFamily="34" charset="-122"/>
                <a:cs typeface="Fraunces Medium" pitchFamily="34" charset="-120"/>
              </a:rPr>
              <a:t>v1.3 — File Ledger + C Sink Scan</a:t>
            </a:r>
            <a:endParaRPr lang="en-US" sz="1450" dirty="0"/>
          </a:p>
        </p:txBody>
      </p:sp>
      <p:sp>
        <p:nvSpPr>
          <p:cNvPr id="23" name="Text 21"/>
          <p:cNvSpPr/>
          <p:nvPr/>
        </p:nvSpPr>
        <p:spPr>
          <a:xfrm>
            <a:off x="6845228" y="3999805"/>
            <a:ext cx="4684992" cy="457200"/>
          </a:xfrm>
          <a:prstGeom prst="rect">
            <a:avLst/>
          </a:prstGeom>
          <a:noFill/>
          <a:ln/>
        </p:spPr>
        <p:txBody>
          <a:bodyPr wrap="square" lIns="0" tIns="0" rIns="0" bIns="0" rtlCol="0" anchor="t">
            <a:normAutofit/>
          </a:bodyPr>
          <a:lstStyle/>
          <a:p>
            <a:pPr algn="l" indent="0" marL="0">
              <a:lnSpc>
                <a:spcPct val="127000"/>
              </a:lnSpc>
              <a:buNone/>
            </a:pPr>
            <a:r>
              <a:rPr lang="en-US" sz="1150" dirty="0">
                <a:solidFill>
                  <a:srgbClr val="EBECEF"/>
                </a:solidFill>
                <a:latin typeface="Epilogue" pitchFamily="34" charset="0"/>
                <a:ea typeface="Epilogue" pitchFamily="34" charset="-122"/>
                <a:cs typeface="Epilogue" pitchFamily="34" charset="-120"/>
              </a:rPr>
              <a:t>Required and verified file coverage: </a:t>
            </a:r>
            <a:pPr algn="l" indent="0" marL="0">
              <a:lnSpc>
                <a:spcPct val="127000"/>
              </a:lnSpc>
              <a:buNone/>
            </a:pPr>
            <a:r>
              <a:rPr lang="en-US" sz="1150" b="1" dirty="0">
                <a:solidFill>
                  <a:srgbClr val="AEE4BD"/>
                </a:solidFill>
                <a:latin typeface="Epilogue Bold" pitchFamily="34" charset="0"/>
                <a:ea typeface="Epilogue Bold" pitchFamily="34" charset="-122"/>
                <a:cs typeface="Epilogue Bold" pitchFamily="34" charset="-120"/>
              </a:rPr>
              <a:t>982 findings</a:t>
            </a:r>
            <a:pPr algn="l" indent="0" marL="0">
              <a:lnSpc>
                <a:spcPct val="127000"/>
              </a:lnSpc>
              <a:buNone/>
            </a:pPr>
            <a:r>
              <a:rPr lang="en-US" sz="1150" dirty="0">
                <a:solidFill>
                  <a:srgbClr val="EBECEF"/>
                </a:solidFill>
                <a:latin typeface="Epilogue" pitchFamily="34" charset="0"/>
                <a:ea typeface="Epilogue" pitchFamily="34" charset="-122"/>
                <a:cs typeface="Epilogue" pitchFamily="34" charset="-120"/>
              </a:rPr>
              <a:t> · Recall </a:t>
            </a:r>
            <a:pPr algn="l" indent="0" marL="0">
              <a:lnSpc>
                <a:spcPct val="127000"/>
              </a:lnSpc>
              <a:buNone/>
            </a:pPr>
            <a:r>
              <a:rPr lang="en-US" sz="1150" b="1" dirty="0">
                <a:solidFill>
                  <a:srgbClr val="8C98CA"/>
                </a:solidFill>
                <a:latin typeface="Epilogue Bold" pitchFamily="34" charset="0"/>
                <a:ea typeface="Epilogue Bold" pitchFamily="34" charset="-122"/>
                <a:cs typeface="Epilogue Bold" pitchFamily="34" charset="-120"/>
              </a:rPr>
              <a:t>11.3%</a:t>
            </a:r>
            <a:pPr algn="l" indent="0" marL="0">
              <a:lnSpc>
                <a:spcPct val="127000"/>
              </a:lnSpc>
              <a:buNone/>
            </a:pPr>
            <a:r>
              <a:rPr lang="en-US" sz="1150" dirty="0">
                <a:solidFill>
                  <a:srgbClr val="EBECEF"/>
                </a:solidFill>
                <a:latin typeface="Epilogue" pitchFamily="34" charset="0"/>
                <a:ea typeface="Epilogue" pitchFamily="34" charset="-122"/>
                <a:cs typeface="Epilogue" pitchFamily="34" charset="-120"/>
              </a:rPr>
              <a:t> · Files covered </a:t>
            </a:r>
            <a:pPr algn="l" indent="0" marL="0">
              <a:lnSpc>
                <a:spcPct val="127000"/>
              </a:lnSpc>
              <a:buNone/>
            </a:pPr>
            <a:r>
              <a:rPr lang="en-US" sz="1150" b="1" dirty="0">
                <a:solidFill>
                  <a:srgbClr val="EBECEF"/>
                </a:solidFill>
                <a:latin typeface="Epilogue Bold" pitchFamily="34" charset="0"/>
                <a:ea typeface="Epilogue Bold" pitchFamily="34" charset="-122"/>
                <a:cs typeface="Epilogue Bold" pitchFamily="34" charset="-120"/>
              </a:rPr>
              <a:t>69.8%</a:t>
            </a:r>
            <a:endParaRPr lang="en-US" sz="1150" dirty="0"/>
          </a:p>
        </p:txBody>
      </p:sp>
      <p:sp>
        <p:nvSpPr>
          <p:cNvPr id="24" name="Shape 22"/>
          <p:cNvSpPr/>
          <p:nvPr/>
        </p:nvSpPr>
        <p:spPr>
          <a:xfrm>
            <a:off x="5496631" y="4552851"/>
            <a:ext cx="449648" cy="19050"/>
          </a:xfrm>
          <a:prstGeom prst="roundRect">
            <a:avLst>
              <a:gd name="adj" fmla="val 49999"/>
            </a:avLst>
          </a:prstGeom>
          <a:solidFill>
            <a:srgbClr val="414A70"/>
          </a:solidFill>
          <a:ln/>
        </p:spPr>
      </p:sp>
      <p:sp>
        <p:nvSpPr>
          <p:cNvPr id="25" name="Shape 23"/>
          <p:cNvSpPr/>
          <p:nvPr/>
        </p:nvSpPr>
        <p:spPr>
          <a:xfrm>
            <a:off x="5927229" y="4393803"/>
            <a:ext cx="337236" cy="337245"/>
          </a:xfrm>
          <a:prstGeom prst="roundRect">
            <a:avLst>
              <a:gd name="adj" fmla="val 18667"/>
            </a:avLst>
          </a:prstGeom>
          <a:solidFill>
            <a:srgbClr val="283157"/>
          </a:solidFill>
          <a:ln w="6350">
            <a:solidFill>
              <a:srgbClr val="414A70"/>
            </a:solidFill>
            <a:prstDash val="solid"/>
          </a:ln>
        </p:spPr>
      </p:sp>
      <p:sp>
        <p:nvSpPr>
          <p:cNvPr id="26" name="Text 24"/>
          <p:cNvSpPr/>
          <p:nvPr/>
        </p:nvSpPr>
        <p:spPr>
          <a:xfrm>
            <a:off x="5983386" y="4421882"/>
            <a:ext cx="224824" cy="280988"/>
          </a:xfrm>
          <a:prstGeom prst="rect">
            <a:avLst/>
          </a:prstGeom>
          <a:noFill/>
          <a:ln/>
        </p:spPr>
        <p:txBody>
          <a:bodyPr wrap="none" lIns="0" tIns="0" rIns="0" bIns="0" rtlCol="0" anchor="ctr"/>
          <a:lstStyle/>
          <a:p>
            <a:pPr algn="ctr" indent="0" marL="0">
              <a:lnSpc>
                <a:spcPct val="100000"/>
              </a:lnSpc>
              <a:buNone/>
            </a:pPr>
            <a:r>
              <a:rPr lang="en-US" sz="1750" dirty="0">
                <a:solidFill>
                  <a:srgbClr val="EBECEF"/>
                </a:solidFill>
                <a:latin typeface="Fraunces Medium" pitchFamily="34" charset="0"/>
                <a:ea typeface="Fraunces Medium" pitchFamily="34" charset="-122"/>
                <a:cs typeface="Fraunces Medium" pitchFamily="34" charset="-120"/>
              </a:rPr>
              <a:t>5</a:t>
            </a:r>
            <a:endParaRPr lang="en-US" sz="1750" dirty="0"/>
          </a:p>
        </p:txBody>
      </p:sp>
      <p:sp>
        <p:nvSpPr>
          <p:cNvPr id="27" name="Text 25"/>
          <p:cNvSpPr/>
          <p:nvPr/>
        </p:nvSpPr>
        <p:spPr>
          <a:xfrm>
            <a:off x="661475" y="4445298"/>
            <a:ext cx="4684992" cy="234156"/>
          </a:xfrm>
          <a:prstGeom prst="rect">
            <a:avLst/>
          </a:prstGeom>
          <a:noFill/>
          <a:ln/>
        </p:spPr>
        <p:txBody>
          <a:bodyPr wrap="none" lIns="0" tIns="0" rIns="0" bIns="0" rtlCol="0" anchor="t"/>
          <a:lstStyle/>
          <a:p>
            <a:pPr algn="r" indent="0" marL="0">
              <a:lnSpc>
                <a:spcPct val="104000"/>
              </a:lnSpc>
              <a:buNone/>
            </a:pPr>
            <a:r>
              <a:rPr lang="en-US" sz="1450" dirty="0">
                <a:solidFill>
                  <a:srgbClr val="EBECEF"/>
                </a:solidFill>
                <a:latin typeface="Fraunces Medium" pitchFamily="34" charset="0"/>
                <a:ea typeface="Fraunces Medium" pitchFamily="34" charset="-122"/>
                <a:cs typeface="Fraunces Medium" pitchFamily="34" charset="-120"/>
              </a:rPr>
              <a:t>v1.4 — Language-Specific Screening</a:t>
            </a:r>
            <a:endParaRPr lang="en-US" sz="1450" dirty="0"/>
          </a:p>
        </p:txBody>
      </p:sp>
      <p:sp>
        <p:nvSpPr>
          <p:cNvPr id="28" name="Text 26"/>
          <p:cNvSpPr/>
          <p:nvPr/>
        </p:nvSpPr>
        <p:spPr>
          <a:xfrm>
            <a:off x="661475" y="4760912"/>
            <a:ext cx="4684992" cy="457200"/>
          </a:xfrm>
          <a:prstGeom prst="rect">
            <a:avLst/>
          </a:prstGeom>
          <a:noFill/>
          <a:ln/>
        </p:spPr>
        <p:txBody>
          <a:bodyPr wrap="square" lIns="0" tIns="0" rIns="0" bIns="0" rtlCol="0" anchor="t">
            <a:normAutofit/>
          </a:bodyPr>
          <a:lstStyle/>
          <a:p>
            <a:pPr algn="r" indent="0" marL="0">
              <a:lnSpc>
                <a:spcPct val="127000"/>
              </a:lnSpc>
              <a:buNone/>
            </a:pPr>
            <a:r>
              <a:rPr lang="en-US" sz="1150" dirty="0">
                <a:solidFill>
                  <a:srgbClr val="EBECEF"/>
                </a:solidFill>
                <a:latin typeface="Epilogue" pitchFamily="34" charset="0"/>
                <a:ea typeface="Epilogue" pitchFamily="34" charset="-122"/>
                <a:cs typeface="Epilogue" pitchFamily="34" charset="-120"/>
              </a:rPr>
              <a:t>&lt;language&gt;*-inspection.mdc + regression registry → </a:t>
            </a:r>
            <a:pPr algn="r" indent="0" marL="0">
              <a:lnSpc>
                <a:spcPct val="127000"/>
              </a:lnSpc>
              <a:buNone/>
            </a:pPr>
            <a:r>
              <a:rPr lang="en-US" sz="1150" b="1" dirty="0">
                <a:solidFill>
                  <a:srgbClr val="AEE4BD"/>
                </a:solidFill>
                <a:latin typeface="Epilogue Bold" pitchFamily="34" charset="0"/>
                <a:ea typeface="Epilogue Bold" pitchFamily="34" charset="-122"/>
                <a:cs typeface="Epilogue Bold" pitchFamily="34" charset="-120"/>
              </a:rPr>
              <a:t>2,062 findings</a:t>
            </a:r>
            <a:pPr algn="r" indent="0" marL="0">
              <a:lnSpc>
                <a:spcPct val="127000"/>
              </a:lnSpc>
              <a:buNone/>
            </a:pPr>
            <a:r>
              <a:rPr lang="en-US" sz="1150" dirty="0">
                <a:solidFill>
                  <a:srgbClr val="EBECEF"/>
                </a:solidFill>
                <a:latin typeface="Epilogue" pitchFamily="34" charset="0"/>
                <a:ea typeface="Epilogue" pitchFamily="34" charset="-122"/>
                <a:cs typeface="Epilogue" pitchFamily="34" charset="-120"/>
              </a:rPr>
              <a:t> · Recall </a:t>
            </a:r>
            <a:pPr algn="r" indent="0" marL="0">
              <a:lnSpc>
                <a:spcPct val="127000"/>
              </a:lnSpc>
              <a:buNone/>
            </a:pPr>
            <a:r>
              <a:rPr lang="en-US" sz="1150" b="1" dirty="0">
                <a:solidFill>
                  <a:srgbClr val="8C98CA"/>
                </a:solidFill>
                <a:latin typeface="Epilogue Bold" pitchFamily="34" charset="0"/>
                <a:ea typeface="Epilogue Bold" pitchFamily="34" charset="-122"/>
                <a:cs typeface="Epilogue Bold" pitchFamily="34" charset="-120"/>
              </a:rPr>
              <a:t>35.2%</a:t>
            </a:r>
            <a:pPr algn="r" indent="0" marL="0">
              <a:lnSpc>
                <a:spcPct val="127000"/>
              </a:lnSpc>
              <a:buNone/>
            </a:pPr>
            <a:r>
              <a:rPr lang="en-US" sz="1150" dirty="0">
                <a:solidFill>
                  <a:srgbClr val="EBECEF"/>
                </a:solidFill>
                <a:latin typeface="Epilogue" pitchFamily="34" charset="0"/>
                <a:ea typeface="Epilogue" pitchFamily="34" charset="-122"/>
                <a:cs typeface="Epilogue" pitchFamily="34" charset="-120"/>
              </a:rPr>
              <a:t> · Precision </a:t>
            </a:r>
            <a:pPr algn="r" indent="0" marL="0">
              <a:lnSpc>
                <a:spcPct val="127000"/>
              </a:lnSpc>
              <a:buNone/>
            </a:pPr>
            <a:r>
              <a:rPr lang="en-US" sz="1150" b="1" dirty="0">
                <a:solidFill>
                  <a:srgbClr val="EBECEF"/>
                </a:solidFill>
                <a:latin typeface="Epilogue Bold" pitchFamily="34" charset="0"/>
                <a:ea typeface="Epilogue Bold" pitchFamily="34" charset="-122"/>
                <a:cs typeface="Epilogue Bold" pitchFamily="34" charset="-120"/>
              </a:rPr>
              <a:t>80.9%</a:t>
            </a:r>
            <a:endParaRPr lang="en-US" sz="1150" dirty="0"/>
          </a:p>
        </p:txBody>
      </p:sp>
      <p:sp>
        <p:nvSpPr>
          <p:cNvPr id="29" name="Shape 27"/>
          <p:cNvSpPr/>
          <p:nvPr/>
        </p:nvSpPr>
        <p:spPr>
          <a:xfrm>
            <a:off x="661475" y="5797153"/>
            <a:ext cx="10868745" cy="561479"/>
          </a:xfrm>
          <a:prstGeom prst="roundRect">
            <a:avLst>
              <a:gd name="adj" fmla="val 11212"/>
            </a:avLst>
          </a:prstGeom>
          <a:solidFill>
            <a:srgbClr val="022349"/>
          </a:solidFill>
          <a:ln/>
        </p:spPr>
      </p:sp>
      <p:pic>
        <p:nvPicPr>
          <p:cNvPr id="30" name="Image 0" descr="preencoded.png">    </p:cNvPr>
          <p:cNvPicPr>
            <a:picLocks noChangeAspect="1"/>
          </p:cNvPicPr>
          <p:nvPr/>
        </p:nvPicPr>
        <p:blipFill>
          <a:blip r:embed="rId1"/>
          <a:stretch>
            <a:fillRect/>
          </a:stretch>
        </p:blipFill>
        <p:spPr>
          <a:xfrm>
            <a:off x="811291" y="5991622"/>
            <a:ext cx="187320" cy="149820"/>
          </a:xfrm>
          <a:prstGeom prst="rect">
            <a:avLst/>
          </a:prstGeom>
        </p:spPr>
      </p:pic>
      <p:sp>
        <p:nvSpPr>
          <p:cNvPr id="31" name="Text 28"/>
          <p:cNvSpPr/>
          <p:nvPr/>
        </p:nvSpPr>
        <p:spPr>
          <a:xfrm>
            <a:off x="1148428" y="5970389"/>
            <a:ext cx="10841560" cy="228600"/>
          </a:xfrm>
          <a:prstGeom prst="rect">
            <a:avLst/>
          </a:prstGeom>
          <a:noFill/>
          <a:ln/>
        </p:spPr>
        <p:txBody>
          <a:bodyPr wrap="none" lIns="0" tIns="0" rIns="0" bIns="0" rtlCol="0" anchor="t"/>
          <a:lstStyle/>
          <a:p>
            <a:pPr algn="l" indent="0" marL="0">
              <a:lnSpc>
                <a:spcPct val="127000"/>
              </a:lnSpc>
              <a:buNone/>
            </a:pPr>
            <a:r>
              <a:rPr lang="en-US" sz="1150" dirty="0">
                <a:solidFill>
                  <a:srgbClr val="FFFFFF"/>
                </a:solidFill>
                <a:latin typeface="Epilogue" pitchFamily="34" charset="0"/>
                <a:ea typeface="Epilogue" pitchFamily="34" charset="-122"/>
                <a:cs typeface="Epilogue" pitchFamily="34" charset="-120"/>
              </a:rPr>
              <a:t>The biggest leaps came from </a:t>
            </a:r>
            <a:pPr algn="l" indent="0" marL="0">
              <a:lnSpc>
                <a:spcPct val="127000"/>
              </a:lnSpc>
              <a:buNone/>
            </a:pPr>
            <a:r>
              <a:rPr lang="en-US" sz="1150" b="1" dirty="0">
                <a:solidFill>
                  <a:srgbClr val="FFFFFF"/>
                </a:solidFill>
                <a:latin typeface="Epilogue Bold" pitchFamily="34" charset="0"/>
                <a:ea typeface="Epilogue Bold" pitchFamily="34" charset="-122"/>
                <a:cs typeface="Epilogue Bold" pitchFamily="34" charset="-120"/>
              </a:rPr>
              <a:t>workflow changes</a:t>
            </a:r>
            <a:pPr algn="l" indent="0" marL="0">
              <a:lnSpc>
                <a:spcPct val="127000"/>
              </a:lnSpc>
              <a:buNone/>
            </a:pPr>
            <a:r>
              <a:rPr lang="en-US" sz="1150" dirty="0">
                <a:solidFill>
                  <a:srgbClr val="FFFFFF"/>
                </a:solidFill>
                <a:latin typeface="Epilogue" pitchFamily="34" charset="0"/>
                <a:ea typeface="Epilogue" pitchFamily="34" charset="-122"/>
                <a:cs typeface="Epilogue" pitchFamily="34" charset="-120"/>
              </a:rPr>
              <a:t>, not from swapping models.</a:t>
            </a:r>
            <a:endParaRPr lang="en-US" sz="11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61475" y="502741"/>
            <a:ext cx="10868745" cy="436066"/>
          </a:xfrm>
          <a:prstGeom prst="rect">
            <a:avLst/>
          </a:prstGeom>
          <a:noFill/>
          <a:ln/>
        </p:spPr>
        <p:txBody>
          <a:bodyPr wrap="none" lIns="0" tIns="0" rIns="0" bIns="0" rtlCol="0" anchor="t"/>
          <a:lstStyle/>
          <a:p>
            <a:pPr algn="l" indent="0" marL="0">
              <a:lnSpc>
                <a:spcPct val="104000"/>
              </a:lnSpc>
              <a:buNone/>
            </a:pPr>
            <a:r>
              <a:rPr lang="en-US" sz="2700" dirty="0">
                <a:solidFill>
                  <a:srgbClr val="FFFFFF"/>
                </a:solidFill>
                <a:latin typeface="Fraunces Medium" pitchFamily="34" charset="0"/>
                <a:ea typeface="Fraunces Medium" pitchFamily="34" charset="-122"/>
                <a:cs typeface="Fraunces Medium" pitchFamily="34" charset="-120"/>
              </a:rPr>
              <a:t>Overall Trend v1.0 → v1.4</a:t>
            </a:r>
            <a:endParaRPr lang="en-US" sz="2700" dirty="0"/>
          </a:p>
        </p:txBody>
      </p:sp>
      <p:sp>
        <p:nvSpPr>
          <p:cNvPr id="3" name="Text 1"/>
          <p:cNvSpPr/>
          <p:nvPr/>
        </p:nvSpPr>
        <p:spPr>
          <a:xfrm>
            <a:off x="661475" y="985837"/>
            <a:ext cx="10868745" cy="261640"/>
          </a:xfrm>
          <a:prstGeom prst="rect">
            <a:avLst/>
          </a:prstGeom>
          <a:noFill/>
          <a:ln/>
        </p:spPr>
        <p:txBody>
          <a:bodyPr wrap="none" lIns="0" tIns="0" rIns="0" bIns="0" rtlCol="0" anchor="t"/>
          <a:lstStyle/>
          <a:p>
            <a:pPr algn="l" indent="0" marL="0">
              <a:lnSpc>
                <a:spcPct val="104000"/>
              </a:lnSpc>
              <a:buNone/>
            </a:pPr>
            <a:r>
              <a:rPr lang="en-US" sz="1600" b="1" dirty="0">
                <a:solidFill>
                  <a:srgbClr val="FFFFFF"/>
                </a:solidFill>
                <a:latin typeface="Fraunces Bold" pitchFamily="34" charset="0"/>
                <a:ea typeface="Fraunces Bold" pitchFamily="34" charset="-122"/>
                <a:cs typeface="Fraunces Bold" pitchFamily="34" charset="-120"/>
              </a:rPr>
              <a:t>Findings (absolute count)</a:t>
            </a:r>
            <a:endParaRPr lang="en-US" sz="1600" dirty="0"/>
          </a:p>
        </p:txBody>
      </p:sp>
      <p:sp>
        <p:nvSpPr>
          <p:cNvPr id="4" name="Text 2"/>
          <p:cNvSpPr/>
          <p:nvPr/>
        </p:nvSpPr>
        <p:spPr>
          <a:xfrm>
            <a:off x="661475" y="1424087"/>
            <a:ext cx="10868745" cy="1649909"/>
          </a:xfrm>
          <a:prstGeom prst="rect">
            <a:avLst/>
          </a:prstGeom>
          <a:noFill/>
          <a:ln/>
        </p:spPr>
        <p:txBody>
          <a:bodyPr wrap="square" lIns="0" tIns="0" rIns="0" bIns="0" rtlCol="0" anchor="t"/>
          <a:lstStyle/>
          <a:p>
            <a:pPr algn="l" indent="0" marL="0">
              <a:lnSpc>
                <a:spcPct val="123000"/>
              </a:lnSpc>
              <a:spcAft>
                <a:spcPts val="1000"/>
              </a:spcAft>
              <a:buNone/>
            </a:pPr>
            <a:r>
              <a:rPr lang="en-US" sz="850" dirty="0">
                <a:solidFill>
                  <a:srgbClr val="EBECEF"/>
                </a:solidFill>
                <a:latin typeface="Epilogue" pitchFamily="34" charset="0"/>
                <a:ea typeface="Epilogue" pitchFamily="34" charset="-122"/>
                <a:cs typeface="Epilogue" pitchFamily="34" charset="-120"/>
              </a:rPr>
              <a:t>v1.0  ████ 124</a:t>
            </a:r>
            <a:endParaRPr lang="en-US" sz="850" dirty="0"/>
          </a:p>
          <a:p>
            <a:pPr algn="l" indent="0" marL="0">
              <a:lnSpc>
                <a:spcPct val="123000"/>
              </a:lnSpc>
              <a:spcAft>
                <a:spcPts val="1000"/>
              </a:spcAft>
              <a:buNone/>
            </a:pPr>
            <a:r>
              <a:rPr lang="en-US" sz="850" dirty="0">
                <a:solidFill>
                  <a:srgbClr val="EBECEF"/>
                </a:solidFill>
                <a:latin typeface="Epilogue" pitchFamily="34" charset="0"/>
                <a:ea typeface="Epilogue" pitchFamily="34" charset="-122"/>
                <a:cs typeface="Epilogue" pitchFamily="34" charset="-120"/>
              </a:rPr>
              <a:t>v1.1  ████ 129</a:t>
            </a:r>
            <a:endParaRPr lang="en-US" sz="850" dirty="0"/>
          </a:p>
          <a:p>
            <a:pPr algn="l" indent="0" marL="0">
              <a:lnSpc>
                <a:spcPct val="123000"/>
              </a:lnSpc>
              <a:spcAft>
                <a:spcPts val="1000"/>
              </a:spcAft>
              <a:buNone/>
            </a:pPr>
            <a:r>
              <a:rPr lang="en-US" sz="850" dirty="0">
                <a:solidFill>
                  <a:srgbClr val="EBECEF"/>
                </a:solidFill>
                <a:latin typeface="Epilogue" pitchFamily="34" charset="0"/>
                <a:ea typeface="Epilogue" pitchFamily="34" charset="-122"/>
                <a:cs typeface="Epilogue" pitchFamily="34" charset="-120"/>
              </a:rPr>
              <a:t>v1.2  ███████████████ 455</a:t>
            </a:r>
            <a:endParaRPr lang="en-US" sz="850" dirty="0"/>
          </a:p>
          <a:p>
            <a:pPr algn="l" indent="0" marL="0">
              <a:lnSpc>
                <a:spcPct val="123000"/>
              </a:lnSpc>
              <a:spcAft>
                <a:spcPts val="1000"/>
              </a:spcAft>
              <a:buNone/>
            </a:pPr>
            <a:r>
              <a:rPr lang="en-US" sz="850" dirty="0">
                <a:solidFill>
                  <a:srgbClr val="EBECEF"/>
                </a:solidFill>
                <a:latin typeface="Epilogue" pitchFamily="34" charset="0"/>
                <a:ea typeface="Epilogue" pitchFamily="34" charset="-122"/>
                <a:cs typeface="Epilogue" pitchFamily="34" charset="-120"/>
              </a:rPr>
              <a:t>v1.3  ████████████████████████████████ 982</a:t>
            </a:r>
            <a:endParaRPr lang="en-US" sz="850" dirty="0"/>
          </a:p>
          <a:p>
            <a:pPr algn="l" indent="0" marL="0">
              <a:lnSpc>
                <a:spcPct val="123000"/>
              </a:lnSpc>
              <a:spcAft>
                <a:spcPts val="1000"/>
              </a:spcAft>
              <a:buNone/>
            </a:pPr>
            <a:r>
              <a:rPr lang="en-US" sz="850" dirty="0">
                <a:solidFill>
                  <a:srgbClr val="EBECEF"/>
                </a:solidFill>
                <a:latin typeface="Epilogue" pitchFamily="34" charset="0"/>
                <a:ea typeface="Epilogue" pitchFamily="34" charset="-122"/>
                <a:cs typeface="Epilogue" pitchFamily="34" charset="-120"/>
              </a:rPr>
              <a:t>v1.4  ████████████████████████████████████████████████████████████████████ 2,062</a:t>
            </a:r>
            <a:endParaRPr lang="en-US" sz="850" dirty="0"/>
          </a:p>
        </p:txBody>
      </p:sp>
      <p:sp>
        <p:nvSpPr>
          <p:cNvPr id="5" name="Text 3"/>
          <p:cNvSpPr/>
          <p:nvPr/>
        </p:nvSpPr>
        <p:spPr>
          <a:xfrm>
            <a:off x="661475" y="3206452"/>
            <a:ext cx="11478330" cy="257274"/>
          </a:xfrm>
          <a:prstGeom prst="rect">
            <a:avLst/>
          </a:prstGeom>
          <a:noFill/>
          <a:ln/>
        </p:spPr>
        <p:txBody>
          <a:bodyPr wrap="none" lIns="0" tIns="0" rIns="0" bIns="0" rtlCol="0" anchor="t"/>
          <a:lstStyle/>
          <a:p>
            <a:pPr algn="l" indent="0" marL="0">
              <a:lnSpc>
                <a:spcPct val="123000"/>
              </a:lnSpc>
              <a:buNone/>
            </a:pPr>
            <a:r>
              <a:rPr lang="en-US" sz="1350" b="1" dirty="0">
                <a:solidFill>
                  <a:srgbClr val="EBECEF"/>
                </a:solidFill>
                <a:latin typeface="Epilogue Bold" pitchFamily="34" charset="0"/>
                <a:ea typeface="Epilogue Bold" pitchFamily="34" charset="-122"/>
                <a:cs typeface="Epilogue Bold" pitchFamily="34" charset="-120"/>
              </a:rPr>
              <a:t>F1 (% Quality of findings)</a:t>
            </a:r>
            <a:endParaRPr lang="en-US" sz="1350" dirty="0"/>
          </a:p>
        </p:txBody>
      </p:sp>
      <p:sp>
        <p:nvSpPr>
          <p:cNvPr id="6" name="Text 4"/>
          <p:cNvSpPr/>
          <p:nvPr/>
        </p:nvSpPr>
        <p:spPr>
          <a:xfrm>
            <a:off x="661475" y="3596184"/>
            <a:ext cx="10868745" cy="1352848"/>
          </a:xfrm>
          <a:prstGeom prst="rect">
            <a:avLst/>
          </a:prstGeom>
          <a:noFill/>
          <a:ln/>
        </p:spPr>
        <p:txBody>
          <a:bodyPr wrap="square" lIns="0" tIns="0" rIns="0" bIns="0" rtlCol="0" anchor="t"/>
          <a:lstStyle/>
          <a:p>
            <a:pPr algn="l" indent="0" marL="0">
              <a:lnSpc>
                <a:spcPct val="123000"/>
              </a:lnSpc>
              <a:spcAft>
                <a:spcPts val="1000"/>
              </a:spcAft>
              <a:buNone/>
            </a:pPr>
            <a:r>
              <a:rPr lang="en-US" sz="850" dirty="0">
                <a:solidFill>
                  <a:srgbClr val="EBECEF"/>
                </a:solidFill>
                <a:latin typeface="Epilogue" pitchFamily="34" charset="0"/>
                <a:ea typeface="Epilogue" pitchFamily="34" charset="-122"/>
                <a:cs typeface="Epilogue" pitchFamily="34" charset="-120"/>
              </a:rPr>
              <a:t>v1.0  ██ 2.5%</a:t>
            </a:r>
            <a:endParaRPr lang="en-US" sz="850" dirty="0"/>
          </a:p>
          <a:p>
            <a:pPr algn="l" indent="0" marL="0">
              <a:lnSpc>
                <a:spcPct val="123000"/>
              </a:lnSpc>
              <a:spcAft>
                <a:spcPts val="1000"/>
              </a:spcAft>
              <a:buNone/>
            </a:pPr>
            <a:r>
              <a:rPr lang="en-US" sz="850" dirty="0">
                <a:solidFill>
                  <a:srgbClr val="EBECEF"/>
                </a:solidFill>
                <a:latin typeface="Epilogue" pitchFamily="34" charset="0"/>
                <a:ea typeface="Epilogue" pitchFamily="34" charset="-122"/>
                <a:cs typeface="Epilogue" pitchFamily="34" charset="-120"/>
              </a:rPr>
              <a:t>v1.1  ██ 2.7%</a:t>
            </a:r>
            <a:endParaRPr lang="en-US" sz="850" dirty="0"/>
          </a:p>
          <a:p>
            <a:pPr algn="l" indent="0" marL="0">
              <a:lnSpc>
                <a:spcPct val="123000"/>
              </a:lnSpc>
              <a:spcAft>
                <a:spcPts val="1000"/>
              </a:spcAft>
              <a:buNone/>
            </a:pPr>
            <a:r>
              <a:rPr lang="en-US" sz="850" dirty="0">
                <a:solidFill>
                  <a:srgbClr val="EBECEF"/>
                </a:solidFill>
                <a:latin typeface="Epilogue" pitchFamily="34" charset="0"/>
                <a:ea typeface="Epilogue" pitchFamily="34" charset="-122"/>
                <a:cs typeface="Epilogue" pitchFamily="34" charset="-120"/>
              </a:rPr>
              <a:t>v1.2  ████████ 10.5%</a:t>
            </a:r>
            <a:endParaRPr lang="en-US" sz="850" dirty="0"/>
          </a:p>
          <a:p>
            <a:pPr algn="l" indent="0" marL="0">
              <a:lnSpc>
                <a:spcPct val="123000"/>
              </a:lnSpc>
              <a:spcAft>
                <a:spcPts val="1000"/>
              </a:spcAft>
              <a:buNone/>
            </a:pPr>
            <a:r>
              <a:rPr lang="en-US" sz="850" dirty="0">
                <a:solidFill>
                  <a:srgbClr val="EBECEF"/>
                </a:solidFill>
                <a:latin typeface="Epilogue" pitchFamily="34" charset="0"/>
                <a:ea typeface="Epilogue" pitchFamily="34" charset="-122"/>
                <a:cs typeface="Epilogue" pitchFamily="34" charset="-120"/>
              </a:rPr>
              <a:t>v1.3  ████████████████ 19.8%</a:t>
            </a:r>
            <a:endParaRPr lang="en-US" sz="850" dirty="0"/>
          </a:p>
          <a:p>
            <a:pPr algn="l" indent="0" marL="0">
              <a:lnSpc>
                <a:spcPct val="123000"/>
              </a:lnSpc>
              <a:buNone/>
            </a:pPr>
            <a:r>
              <a:rPr lang="en-US" sz="850" dirty="0">
                <a:solidFill>
                  <a:srgbClr val="EBECEF"/>
                </a:solidFill>
                <a:latin typeface="Epilogue" pitchFamily="34" charset="0"/>
                <a:ea typeface="Epilogue" pitchFamily="34" charset="-122"/>
                <a:cs typeface="Epilogue" pitchFamily="34" charset="-120"/>
              </a:rPr>
              <a:t>v1.4  ████████████████████████████ 35.2%</a:t>
            </a:r>
            <a:endParaRPr lang="en-US" sz="850" dirty="0"/>
          </a:p>
        </p:txBody>
      </p:sp>
      <p:sp>
        <p:nvSpPr>
          <p:cNvPr id="7" name="Text 5"/>
          <p:cNvSpPr/>
          <p:nvPr/>
        </p:nvSpPr>
        <p:spPr>
          <a:xfrm>
            <a:off x="661475" y="5125641"/>
            <a:ext cx="10868745" cy="261640"/>
          </a:xfrm>
          <a:prstGeom prst="rect">
            <a:avLst/>
          </a:prstGeom>
          <a:noFill/>
          <a:ln/>
        </p:spPr>
        <p:txBody>
          <a:bodyPr wrap="none" lIns="0" tIns="0" rIns="0" bIns="0" rtlCol="0" anchor="t"/>
          <a:lstStyle/>
          <a:p>
            <a:pPr algn="l" indent="0" marL="0">
              <a:lnSpc>
                <a:spcPct val="104000"/>
              </a:lnSpc>
              <a:buNone/>
            </a:pPr>
            <a:r>
              <a:rPr lang="en-US" sz="1600" b="1" dirty="0">
                <a:solidFill>
                  <a:srgbClr val="FFFFFF"/>
                </a:solidFill>
                <a:latin typeface="Fraunces Bold" pitchFamily="34" charset="0"/>
                <a:ea typeface="Fraunces Bold" pitchFamily="34" charset="-122"/>
                <a:cs typeface="Fraunces Bold" pitchFamily="34" charset="-120"/>
              </a:rPr>
              <a:t>Takeaways</a:t>
            </a:r>
            <a:endParaRPr lang="en-US" sz="1600" dirty="0"/>
          </a:p>
        </p:txBody>
      </p:sp>
      <p:sp>
        <p:nvSpPr>
          <p:cNvPr id="8" name="Text 6"/>
          <p:cNvSpPr/>
          <p:nvPr/>
        </p:nvSpPr>
        <p:spPr>
          <a:xfrm>
            <a:off x="661475" y="5563890"/>
            <a:ext cx="10868745" cy="452934"/>
          </a:xfrm>
          <a:prstGeom prst="rect">
            <a:avLst/>
          </a:prstGeom>
          <a:noFill/>
          <a:ln/>
        </p:spPr>
        <p:txBody>
          <a:bodyPr wrap="square" lIns="0" tIns="0" rIns="0" bIns="0" rtlCol="0" anchor="t">
            <a:normAutofit/>
          </a:bodyPr>
          <a:lstStyle/>
          <a:p>
            <a:pPr algn="l" marL="213360" indent="-213360">
              <a:lnSpc>
                <a:spcPct val="123000"/>
              </a:lnSpc>
              <a:buSzPct val="100000"/>
              <a:buChar char="•"/>
            </a:pPr>
            <a:r>
              <a:rPr lang="en-US" sz="1050" b="1" dirty="0">
                <a:solidFill>
                  <a:srgbClr val="EBECEF"/>
                </a:solidFill>
                <a:latin typeface="Epilogue Bold" pitchFamily="34" charset="0"/>
                <a:ea typeface="Epilogue Bold" pitchFamily="34" charset="-122"/>
                <a:cs typeface="Epilogue Bold" pitchFamily="34" charset="-120"/>
              </a:rPr>
              <a:t>Findings</a:t>
            </a:r>
            <a:pPr algn="l" marL="213360" indent="-213360">
              <a:lnSpc>
                <a:spcPct val="123000"/>
              </a:lnSpc>
              <a:buSzPct val="100000"/>
              <a:buChar char="•"/>
            </a:pPr>
            <a:r>
              <a:rPr lang="en-US" sz="1050" dirty="0">
                <a:solidFill>
                  <a:srgbClr val="EBECEF"/>
                </a:solidFill>
                <a:latin typeface="Epilogue" pitchFamily="34" charset="0"/>
                <a:ea typeface="Epilogue" pitchFamily="34" charset="-122"/>
                <a:cs typeface="Epilogue" pitchFamily="34" charset="-120"/>
              </a:rPr>
              <a:t> grew ~</a:t>
            </a:r>
            <a:pPr algn="l" marL="213360" indent="-213360">
              <a:lnSpc>
                <a:spcPct val="123000"/>
              </a:lnSpc>
              <a:buSzPct val="100000"/>
              <a:buChar char="•"/>
            </a:pPr>
            <a:r>
              <a:rPr lang="en-US" sz="1050" b="1" dirty="0">
                <a:solidFill>
                  <a:srgbClr val="EBECEF"/>
                </a:solidFill>
                <a:latin typeface="Epilogue Bold" pitchFamily="34" charset="0"/>
                <a:ea typeface="Epilogue Bold" pitchFamily="34" charset="-122"/>
                <a:cs typeface="Epilogue Bold" pitchFamily="34" charset="-120"/>
              </a:rPr>
              <a:t>16.6×</a:t>
            </a:r>
            <a:pPr algn="l" marL="213360" indent="-213360">
              <a:lnSpc>
                <a:spcPct val="123000"/>
              </a:lnSpc>
              <a:buSzPct val="100000"/>
              <a:buChar char="•"/>
            </a:pPr>
            <a:r>
              <a:rPr lang="en-US" sz="1050" dirty="0">
                <a:solidFill>
                  <a:srgbClr val="EBECEF"/>
                </a:solidFill>
                <a:latin typeface="Epilogue" pitchFamily="34" charset="0"/>
                <a:ea typeface="Epilogue" pitchFamily="34" charset="-122"/>
                <a:cs typeface="Epilogue" pitchFamily="34" charset="-120"/>
              </a:rPr>
              <a:t> from v1.0 (124) to v1.4 (2,062); largest jump v1.3→v1.4 (+110%).</a:t>
            </a:r>
            <a:endParaRPr lang="en-US" sz="1050" dirty="0"/>
          </a:p>
          <a:p>
            <a:pPr algn="l" marL="213360" indent="-213360">
              <a:lnSpc>
                <a:spcPct val="123000"/>
              </a:lnSpc>
              <a:buSzPct val="100000"/>
              <a:buChar char="•"/>
            </a:pPr>
            <a:r>
              <a:rPr lang="en-US" sz="1050" b="1" dirty="0">
                <a:solidFill>
                  <a:srgbClr val="EBECEF"/>
                </a:solidFill>
                <a:latin typeface="Epilogue Bold" pitchFamily="34" charset="0"/>
                <a:ea typeface="Epilogue Bold" pitchFamily="34" charset="-122"/>
                <a:cs typeface="Epilogue Bold" pitchFamily="34" charset="-120"/>
              </a:rPr>
              <a:t>F1</a:t>
            </a:r>
            <a:pPr algn="l" marL="213360" indent="-213360">
              <a:lnSpc>
                <a:spcPct val="123000"/>
              </a:lnSpc>
              <a:buSzPct val="100000"/>
              <a:buChar char="•"/>
            </a:pPr>
            <a:r>
              <a:rPr lang="en-US" sz="1050" dirty="0">
                <a:solidFill>
                  <a:srgbClr val="EBECEF"/>
                </a:solidFill>
                <a:latin typeface="Epilogue" pitchFamily="34" charset="0"/>
                <a:ea typeface="Epilogue" pitchFamily="34" charset="-122"/>
                <a:cs typeface="Epilogue" pitchFamily="34" charset="-120"/>
              </a:rPr>
              <a:t> rose from </a:t>
            </a:r>
            <a:pPr algn="l" marL="213360" indent="-213360">
              <a:lnSpc>
                <a:spcPct val="123000"/>
              </a:lnSpc>
              <a:buSzPct val="100000"/>
              <a:buChar char="•"/>
            </a:pPr>
            <a:r>
              <a:rPr lang="en-US" sz="1050" b="1" dirty="0">
                <a:solidFill>
                  <a:srgbClr val="EBECEF"/>
                </a:solidFill>
                <a:latin typeface="Epilogue Bold" pitchFamily="34" charset="0"/>
                <a:ea typeface="Epilogue Bold" pitchFamily="34" charset="-122"/>
                <a:cs typeface="Epilogue Bold" pitchFamily="34" charset="-120"/>
              </a:rPr>
              <a:t>2.5%</a:t>
            </a:r>
            <a:pPr algn="l" marL="213360" indent="-213360">
              <a:lnSpc>
                <a:spcPct val="123000"/>
              </a:lnSpc>
              <a:buSzPct val="100000"/>
              <a:buChar char="•"/>
            </a:pPr>
            <a:r>
              <a:rPr lang="en-US" sz="1050" dirty="0">
                <a:solidFill>
                  <a:srgbClr val="EBECEF"/>
                </a:solidFill>
                <a:latin typeface="Epilogue" pitchFamily="34" charset="0"/>
                <a:ea typeface="Epilogue" pitchFamily="34" charset="-122"/>
                <a:cs typeface="Epilogue" pitchFamily="34" charset="-120"/>
              </a:rPr>
              <a:t> to </a:t>
            </a:r>
            <a:pPr algn="l" marL="213360" indent="-213360">
              <a:lnSpc>
                <a:spcPct val="123000"/>
              </a:lnSpc>
              <a:buSzPct val="100000"/>
              <a:buChar char="•"/>
            </a:pPr>
            <a:r>
              <a:rPr lang="en-US" sz="1050" b="1" dirty="0">
                <a:solidFill>
                  <a:srgbClr val="EBECEF"/>
                </a:solidFill>
                <a:latin typeface="Epilogue Bold" pitchFamily="34" charset="0"/>
                <a:ea typeface="Epilogue Bold" pitchFamily="34" charset="-122"/>
                <a:cs typeface="Epilogue Bold" pitchFamily="34" charset="-120"/>
              </a:rPr>
              <a:t>35.2%</a:t>
            </a:r>
            <a:pPr algn="l" marL="213360" indent="-213360">
              <a:lnSpc>
                <a:spcPct val="123000"/>
              </a:lnSpc>
              <a:buSzPct val="100000"/>
              <a:buChar char="•"/>
            </a:pPr>
            <a:r>
              <a:rPr lang="en-US" sz="1050" dirty="0">
                <a:solidFill>
                  <a:srgbClr val="EBECEF"/>
                </a:solidFill>
                <a:latin typeface="Epilogue" pitchFamily="34" charset="0"/>
                <a:ea typeface="Epilogue" pitchFamily="34" charset="-122"/>
                <a:cs typeface="Epilogue" pitchFamily="34" charset="-120"/>
              </a:rPr>
              <a:t> — recall improved without precision collapsing (v1.4 precision is 80.9%).</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61475" y="1292523"/>
            <a:ext cx="10868745" cy="413445"/>
          </a:xfrm>
          <a:prstGeom prst="rect">
            <a:avLst/>
          </a:prstGeom>
          <a:noFill/>
          <a:ln/>
        </p:spPr>
        <p:txBody>
          <a:bodyPr wrap="none" lIns="0" tIns="0" rIns="0" bIns="0" rtlCol="0" anchor="t"/>
          <a:lstStyle/>
          <a:p>
            <a:pPr algn="l" indent="0" marL="0">
              <a:lnSpc>
                <a:spcPct val="104000"/>
              </a:lnSpc>
              <a:buNone/>
            </a:pPr>
            <a:r>
              <a:rPr lang="en-US" sz="2600" dirty="0">
                <a:solidFill>
                  <a:srgbClr val="FFFFFF"/>
                </a:solidFill>
                <a:latin typeface="Fraunces Medium" pitchFamily="34" charset="0"/>
                <a:ea typeface="Fraunces Medium" pitchFamily="34" charset="-122"/>
                <a:cs typeface="Fraunces Medium" pitchFamily="34" charset="-120"/>
              </a:rPr>
              <a:t>Simple vs. Simple vs. Guided Comparison</a:t>
            </a:r>
            <a:endParaRPr lang="en-US" sz="26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61475" y="2036663"/>
          <a:ext cx="9143771" cy="914400"/>
        </p:xfrm>
        <a:graphic>
          <a:graphicData uri="http://schemas.openxmlformats.org/drawingml/2006/table">
            <a:tbl>
              <a:tblPr/>
              <a:tblGrid>
                <a:gridCol w="2379168"/>
                <a:gridCol w="1278164"/>
                <a:gridCol w="2013979"/>
                <a:gridCol w="1566186"/>
                <a:gridCol w="1171651"/>
                <a:gridCol w="1364028"/>
                <a:gridCol w="1095570"/>
              </a:tblGrid>
              <a:tr h="478917">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Run</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Findings</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Files with ≥1 finding</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File coverage</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Recall</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Precision</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F1</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82092">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gpt-5.5-first-run</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114</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96 / 1,000</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9.6%</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1.2%</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69.3%</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2.3%</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82092">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gpt-5.5-second-run</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102</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89 / 1,000</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8.9%</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0.3%</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23.5%</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0.6%</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82092">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opus-4.8</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155</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139 / 1,000</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13.9%</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1.4%</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51.0%</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2.7%</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78917">
                <a:tc>
                  <a:txBody>
                    <a:bodyPr/>
                    <a:lstStyle/>
                    <a:p>
                      <a:pPr indent="0" marL="0">
                        <a:buNone/>
                      </a:pPr>
                      <a:r>
                        <a:rPr lang="en-US" sz="1300" b="1" dirty="0">
                          <a:solidFill>
                            <a:srgbClr val="FFFFFF"/>
                          </a:solidFill>
                          <a:latin typeface="Epilogue" pitchFamily="34" charset="0"/>
                          <a:ea typeface="Epilogue" pitchFamily="34" charset="-122"/>
                          <a:cs typeface="Epilogue" pitchFamily="34" charset="-120"/>
                        </a:rPr>
                        <a:t>guided-ver-1.4</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204C8E"/>
                    </a:solidFill>
                  </a:tcPr>
                </a:tc>
                <a:tc>
                  <a:txBody>
                    <a:bodyPr/>
                    <a:lstStyle/>
                    <a:p>
                      <a:pPr indent="0" marL="0">
                        <a:buNone/>
                      </a:pPr>
                      <a:r>
                        <a:rPr lang="en-US" sz="1300" b="1" dirty="0">
                          <a:solidFill>
                            <a:srgbClr val="FFFFFF"/>
                          </a:solidFill>
                          <a:latin typeface="Epilogue" pitchFamily="34" charset="0"/>
                          <a:ea typeface="Epilogue" pitchFamily="34" charset="-122"/>
                          <a:cs typeface="Epilogue" pitchFamily="34" charset="-120"/>
                        </a:rPr>
                        <a:t>2,062</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204C8E"/>
                    </a:solidFill>
                  </a:tcPr>
                </a:tc>
                <a:tc>
                  <a:txBody>
                    <a:bodyPr/>
                    <a:lstStyle/>
                    <a:p>
                      <a:pPr indent="0" marL="0">
                        <a:buNone/>
                      </a:pPr>
                      <a:r>
                        <a:rPr lang="en-US" sz="1300" b="1" dirty="0">
                          <a:solidFill>
                            <a:srgbClr val="FFFFFF"/>
                          </a:solidFill>
                          <a:latin typeface="Epilogue" pitchFamily="34" charset="0"/>
                          <a:ea typeface="Epilogue" pitchFamily="34" charset="-122"/>
                          <a:cs typeface="Epilogue" pitchFamily="34" charset="-120"/>
                        </a:rPr>
                        <a:t>725 / 900</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204C8E"/>
                    </a:solidFill>
                  </a:tcPr>
                </a:tc>
                <a:tc>
                  <a:txBody>
                    <a:bodyPr/>
                    <a:lstStyle/>
                    <a:p>
                      <a:pPr indent="0" marL="0">
                        <a:buNone/>
                      </a:pPr>
                      <a:r>
                        <a:rPr lang="en-US" sz="1300" b="1" dirty="0">
                          <a:solidFill>
                            <a:srgbClr val="FFFFFF"/>
                          </a:solidFill>
                          <a:latin typeface="Epilogue" pitchFamily="34" charset="0"/>
                          <a:ea typeface="Epilogue" pitchFamily="34" charset="-122"/>
                          <a:cs typeface="Epilogue" pitchFamily="34" charset="-120"/>
                        </a:rPr>
                        <a:t>80.6%</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204C8E"/>
                    </a:solidFill>
                  </a:tcPr>
                </a:tc>
                <a:tc>
                  <a:txBody>
                    <a:bodyPr/>
                    <a:lstStyle/>
                    <a:p>
                      <a:pPr indent="0" marL="0">
                        <a:buNone/>
                      </a:pPr>
                      <a:r>
                        <a:rPr lang="en-US" sz="1300" b="1" dirty="0">
                          <a:solidFill>
                            <a:srgbClr val="FFFFFF"/>
                          </a:solidFill>
                          <a:latin typeface="Epilogue" pitchFamily="34" charset="0"/>
                          <a:ea typeface="Epilogue" pitchFamily="34" charset="-122"/>
                          <a:cs typeface="Epilogue" pitchFamily="34" charset="-120"/>
                        </a:rPr>
                        <a:t>35.2%</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204C8E"/>
                    </a:solidFill>
                  </a:tcPr>
                </a:tc>
                <a:tc>
                  <a:txBody>
                    <a:bodyPr/>
                    <a:lstStyle/>
                    <a:p>
                      <a:pPr indent="0" marL="0">
                        <a:buNone/>
                      </a:pPr>
                      <a:r>
                        <a:rPr lang="en-US" sz="1300" b="1" dirty="0">
                          <a:solidFill>
                            <a:srgbClr val="FFFFFF"/>
                          </a:solidFill>
                          <a:latin typeface="Epilogue" pitchFamily="34" charset="0"/>
                          <a:ea typeface="Epilogue" pitchFamily="34" charset="-122"/>
                          <a:cs typeface="Epilogue" pitchFamily="34" charset="-120"/>
                        </a:rPr>
                        <a:t>80.9%</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204C8E"/>
                    </a:solidFill>
                  </a:tcPr>
                </a:tc>
                <a:tc>
                  <a:txBody>
                    <a:bodyPr/>
                    <a:lstStyle/>
                    <a:p>
                      <a:pPr indent="0" marL="0">
                        <a:buNone/>
                      </a:pPr>
                      <a:r>
                        <a:rPr lang="en-US" sz="1300" b="1" dirty="0">
                          <a:solidFill>
                            <a:srgbClr val="FFFFFF"/>
                          </a:solidFill>
                          <a:latin typeface="Epilogue" pitchFamily="34" charset="0"/>
                          <a:ea typeface="Epilogue" pitchFamily="34" charset="-122"/>
                          <a:cs typeface="Epilogue" pitchFamily="34" charset="-120"/>
                        </a:rPr>
                        <a:t>35.2%</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204C8E"/>
                    </a:solidFill>
                  </a:tcPr>
                </a:tc>
              </a:tr>
            </a:tbl>
          </a:graphicData>
        </a:graphic>
      </p:graphicFrame>
      <p:sp>
        <p:nvSpPr>
          <p:cNvPr id="4" name="Shape 1"/>
          <p:cNvSpPr/>
          <p:nvPr/>
        </p:nvSpPr>
        <p:spPr>
          <a:xfrm>
            <a:off x="661475" y="4639568"/>
            <a:ext cx="10868745" cy="925909"/>
          </a:xfrm>
          <a:prstGeom prst="roundRect">
            <a:avLst>
              <a:gd name="adj" fmla="val 7502"/>
            </a:avLst>
          </a:prstGeom>
          <a:solidFill>
            <a:srgbClr val="022349"/>
          </a:solidFill>
          <a:ln/>
        </p:spPr>
      </p:sp>
      <p:pic>
        <p:nvPicPr>
          <p:cNvPr id="5" name="Image 0" descr="preencoded.png">    </p:cNvPr>
          <p:cNvPicPr>
            <a:picLocks noChangeAspect="1"/>
          </p:cNvPicPr>
          <p:nvPr/>
        </p:nvPicPr>
        <p:blipFill>
          <a:blip r:embed="rId1"/>
          <a:stretch>
            <a:fillRect/>
          </a:stretch>
        </p:blipFill>
        <p:spPr>
          <a:xfrm>
            <a:off x="826769" y="4879280"/>
            <a:ext cx="206667" cy="165298"/>
          </a:xfrm>
          <a:prstGeom prst="rect">
            <a:avLst/>
          </a:prstGeom>
        </p:spPr>
      </p:pic>
      <p:sp>
        <p:nvSpPr>
          <p:cNvPr id="6" name="Text 2"/>
          <p:cNvSpPr/>
          <p:nvPr/>
        </p:nvSpPr>
        <p:spPr>
          <a:xfrm>
            <a:off x="1198731" y="4846141"/>
            <a:ext cx="10166195"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FFFFFF"/>
                </a:solidFill>
                <a:latin typeface="Epilogue" pitchFamily="34" charset="0"/>
                <a:ea typeface="Epilogue" pitchFamily="34" charset="-122"/>
                <a:cs typeface="Epilogue" pitchFamily="34" charset="-120"/>
              </a:rPr>
              <a:t>Guided v1.4 reports ~18x more findings and ~6x wider file coverage than the best simple-review run, with much higher recall (22.5% vs 1.4%) and F1 (35.2% vs 2.7%).</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661475" y="625872"/>
            <a:ext cx="10868745" cy="1033463"/>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FFFFFF"/>
                </a:solidFill>
                <a:latin typeface="Fraunces Medium" pitchFamily="34" charset="0"/>
                <a:ea typeface="Fraunces Medium" pitchFamily="34" charset="-122"/>
                <a:cs typeface="Fraunces Medium" pitchFamily="34" charset="-120"/>
              </a:rPr>
              <a:t>Optimized Rule for Vulnerability Category &amp; Language: Where v1.4 Wins</a:t>
            </a:r>
            <a:endParaRPr lang="en-US" sz="3250" dirty="0"/>
          </a:p>
        </p:txBody>
      </p:sp>
      <p:sp>
        <p:nvSpPr>
          <p:cNvPr id="3" name="Text 1"/>
          <p:cNvSpPr/>
          <p:nvPr/>
        </p:nvSpPr>
        <p:spPr>
          <a:xfrm>
            <a:off x="661475" y="2072680"/>
            <a:ext cx="5796214" cy="258465"/>
          </a:xfrm>
          <a:prstGeom prst="rect">
            <a:avLst/>
          </a:prstGeom>
          <a:noFill/>
          <a:ln/>
        </p:spPr>
        <p:txBody>
          <a:bodyPr wrap="none" lIns="0" tIns="0" rIns="0" bIns="0" rtlCol="0" anchor="t"/>
          <a:lstStyle/>
          <a:p>
            <a:pPr algn="l" indent="0" marL="0">
              <a:lnSpc>
                <a:spcPct val="104000"/>
              </a:lnSpc>
              <a:buNone/>
            </a:pPr>
            <a:r>
              <a:rPr lang="en-US" sz="1600" dirty="0">
                <a:solidFill>
                  <a:srgbClr val="FFFFFF"/>
                </a:solidFill>
                <a:latin typeface="Fraunces Medium" pitchFamily="34" charset="0"/>
                <a:ea typeface="Fraunces Medium" pitchFamily="34" charset="-122"/>
                <a:cs typeface="Fraunces Medium" pitchFamily="34" charset="-120"/>
              </a:rPr>
              <a:t>Category Recall (Vulnerability Sensitivity)</a:t>
            </a:r>
            <a:endParaRPr lang="en-US" sz="16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661475" y="2517180"/>
          <a:ext cx="9143771" cy="914400"/>
        </p:xfrm>
        <a:graphic>
          <a:graphicData uri="http://schemas.openxmlformats.org/drawingml/2006/table">
            <a:tbl>
              <a:tblPr/>
              <a:tblGrid>
                <a:gridCol w="2416442"/>
                <a:gridCol w="1381238"/>
                <a:gridCol w="1998535"/>
              </a:tblGrid>
              <a:tr h="478917">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Category</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v1.2</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v1.4</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82092">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1.2 Command Injection</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10.4%</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8C98CA"/>
                          </a:solidFill>
                          <a:latin typeface="Epilogue" pitchFamily="34" charset="0"/>
                          <a:ea typeface="Epilogue" pitchFamily="34" charset="-122"/>
                          <a:cs typeface="Epilogue" pitchFamily="34" charset="-120"/>
                        </a:rPr>
                        <a:t>80.8%</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82092">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6.1 Unsafe Deserialization</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31.5%</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8C98CA"/>
                          </a:solidFill>
                          <a:latin typeface="Epilogue" pitchFamily="34" charset="0"/>
                          <a:ea typeface="Epilogue" pitchFamily="34" charset="-122"/>
                          <a:cs typeface="Epilogue" pitchFamily="34" charset="-120"/>
                        </a:rPr>
                        <a:t>92.7%</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78917">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10.1 Buffer Overflow</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4.1%</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10.9% </a:t>
                      </a:r>
                      <a:pPr indent="0" marL="0">
                        <a:buNone/>
                      </a:pPr>
                      <a:r>
                        <a:rPr lang="en-US" sz="1300" i="1" dirty="0">
                          <a:solidFill>
                            <a:srgbClr val="EBECEF"/>
                          </a:solidFill>
                          <a:latin typeface="Epilogue" pitchFamily="34" charset="0"/>
                          <a:ea typeface="Epilogue" pitchFamily="34" charset="-122"/>
                          <a:cs typeface="Epilogue" pitchFamily="34" charset="-120"/>
                        </a:rPr>
                        <a:t>(still hard)</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bl>
          </a:graphicData>
        </a:graphic>
      </p:graphicFrame>
      <p:sp>
        <p:nvSpPr>
          <p:cNvPr id="5" name="Text 2"/>
          <p:cNvSpPr/>
          <p:nvPr/>
        </p:nvSpPr>
        <p:spPr>
          <a:xfrm>
            <a:off x="6867452" y="2072680"/>
            <a:ext cx="4669018" cy="258465"/>
          </a:xfrm>
          <a:prstGeom prst="rect">
            <a:avLst/>
          </a:prstGeom>
          <a:noFill/>
          <a:ln/>
        </p:spPr>
        <p:txBody>
          <a:bodyPr wrap="none" lIns="0" tIns="0" rIns="0" bIns="0" rtlCol="0" anchor="t"/>
          <a:lstStyle/>
          <a:p>
            <a:pPr algn="l" indent="0" marL="0">
              <a:lnSpc>
                <a:spcPct val="104000"/>
              </a:lnSpc>
              <a:buNone/>
            </a:pPr>
            <a:r>
              <a:rPr lang="en-US" sz="1600" dirty="0">
                <a:solidFill>
                  <a:srgbClr val="FFFFFF"/>
                </a:solidFill>
                <a:latin typeface="Fraunces Medium" pitchFamily="34" charset="0"/>
                <a:ea typeface="Fraunces Medium" pitchFamily="34" charset="-122"/>
                <a:cs typeface="Fraunces Medium" pitchFamily="34" charset="-120"/>
              </a:rPr>
              <a:t>Language Recall (Vulnerability Sensitivity)</a:t>
            </a:r>
            <a:endParaRPr lang="en-US" sz="1600" dirty="0"/>
          </a:p>
        </p:txBody>
      </p:sp>
      <p:graphicFrame>
        <p:nvGraphicFramePr>
          <p:cNvPr id="27" name="Table 1"/>
          <p:cNvGraphicFramePr>
            <a:graphicFrameLocks noGrp="1"/>
          </p:cNvGraphicFramePr>
          <p:nvPr>
            <p:extLst>
              <p:ext uri="{D42A27DB-BD31-4B8C-83A1-F6EECF244321}">
                <p14:modId xmlns:p14="http://schemas.microsoft.com/office/powerpoint/2010/main" val="1579011935"/>
              </p:ext>
            </p:extLst>
          </p:nvPr>
        </p:nvGraphicFramePr>
        <p:xfrm>
          <a:off x="6867452" y="2517180"/>
          <a:ext cx="9143771" cy="914400"/>
        </p:xfrm>
        <a:graphic>
          <a:graphicData uri="http://schemas.openxmlformats.org/drawingml/2006/table">
            <a:tbl>
              <a:tblPr/>
              <a:tblGrid>
                <a:gridCol w="1627620"/>
                <a:gridCol w="1036989"/>
                <a:gridCol w="2004410"/>
              </a:tblGrid>
              <a:tr h="478917">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Language</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v1.2</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EBECEF"/>
                          </a:solidFill>
                          <a:latin typeface="Epilogue" pitchFamily="34" charset="0"/>
                          <a:ea typeface="Epilogue" pitchFamily="34" charset="-122"/>
                          <a:cs typeface="Epilogue" pitchFamily="34" charset="-120"/>
                        </a:rPr>
                        <a:t>v1.4</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82092">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Python</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20.6%</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8C98CA"/>
                          </a:solidFill>
                          <a:latin typeface="Epilogue" pitchFamily="34" charset="0"/>
                          <a:ea typeface="Epilogue" pitchFamily="34" charset="-122"/>
                          <a:cs typeface="Epilogue" pitchFamily="34" charset="-120"/>
                        </a:rPr>
                        <a:t>78.5%</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82092">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PHP</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11.7%</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8C98CA"/>
                          </a:solidFill>
                          <a:latin typeface="Epilogue" pitchFamily="34" charset="0"/>
                          <a:ea typeface="Epilogue" pitchFamily="34" charset="-122"/>
                          <a:cs typeface="Epilogue" pitchFamily="34" charset="-120"/>
                        </a:rPr>
                        <a:t>77.5%</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82092">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JavaScript</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9.7%</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b="1" dirty="0">
                          <a:solidFill>
                            <a:srgbClr val="8C98CA"/>
                          </a:solidFill>
                          <a:latin typeface="Epilogue" pitchFamily="34" charset="0"/>
                          <a:ea typeface="Epilogue" pitchFamily="34" charset="-122"/>
                          <a:cs typeface="Epilogue" pitchFamily="34" charset="-120"/>
                        </a:rPr>
                        <a:t>98.9%</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478917">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C</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5.6%</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300" dirty="0">
                          <a:solidFill>
                            <a:srgbClr val="EBECEF"/>
                          </a:solidFill>
                          <a:latin typeface="Epilogue" pitchFamily="34" charset="0"/>
                          <a:ea typeface="Epilogue" pitchFamily="34" charset="-122"/>
                          <a:cs typeface="Epilogue" pitchFamily="34" charset="-120"/>
                        </a:rPr>
                        <a:t>15.0% </a:t>
                      </a:r>
                      <a:pPr indent="0" marL="0">
                        <a:buNone/>
                      </a:pPr>
                      <a:r>
                        <a:rPr lang="en-US" sz="1300" i="1" dirty="0">
                          <a:solidFill>
                            <a:srgbClr val="EBECEF"/>
                          </a:solidFill>
                          <a:latin typeface="Epilogue" pitchFamily="34" charset="0"/>
                          <a:ea typeface="Epilogue" pitchFamily="34" charset="-122"/>
                          <a:cs typeface="Epilogue" pitchFamily="34" charset="-120"/>
                        </a:rPr>
                        <a:t>(gap remains)</a:t>
                      </a:r>
                      <a:endParaRPr lang="en-US" sz="13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bl>
          </a:graphicData>
        </a:graphic>
      </p:graphicFrame>
      <p:sp>
        <p:nvSpPr>
          <p:cNvPr id="7" name="Shape 3"/>
          <p:cNvSpPr/>
          <p:nvPr/>
        </p:nvSpPr>
        <p:spPr>
          <a:xfrm>
            <a:off x="661475" y="5306120"/>
            <a:ext cx="10868745" cy="925909"/>
          </a:xfrm>
          <a:prstGeom prst="roundRect">
            <a:avLst>
              <a:gd name="adj" fmla="val 7502"/>
            </a:avLst>
          </a:prstGeom>
          <a:solidFill>
            <a:srgbClr val="283157"/>
          </a:solidFill>
          <a:ln/>
        </p:spPr>
      </p:sp>
      <p:pic>
        <p:nvPicPr>
          <p:cNvPr id="8" name="Image 0" descr="preencoded.png">    </p:cNvPr>
          <p:cNvPicPr>
            <a:picLocks noChangeAspect="1"/>
          </p:cNvPicPr>
          <p:nvPr/>
        </p:nvPicPr>
        <p:blipFill>
          <a:blip r:embed="rId1"/>
          <a:stretch>
            <a:fillRect/>
          </a:stretch>
        </p:blipFill>
        <p:spPr>
          <a:xfrm>
            <a:off x="826769" y="5545832"/>
            <a:ext cx="206667" cy="165298"/>
          </a:xfrm>
          <a:prstGeom prst="rect">
            <a:avLst/>
          </a:prstGeom>
        </p:spPr>
      </p:pic>
      <p:sp>
        <p:nvSpPr>
          <p:cNvPr id="9" name="Text 4"/>
          <p:cNvSpPr/>
          <p:nvPr/>
        </p:nvSpPr>
        <p:spPr>
          <a:xfrm>
            <a:off x="1198731" y="5512693"/>
            <a:ext cx="10166195"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FFFFFF"/>
                </a:solidFill>
                <a:latin typeface="Epilogue" pitchFamily="34" charset="0"/>
                <a:ea typeface="Epilogue" pitchFamily="34" charset="-122"/>
                <a:cs typeface="Epilogue" pitchFamily="34" charset="-120"/>
              </a:rPr>
              <a:t>v1.4 language rules specifically targeted </a:t>
            </a:r>
            <a:pPr algn="l" indent="0" marL="0">
              <a:lnSpc>
                <a:spcPct val="133000"/>
              </a:lnSpc>
              <a:buNone/>
            </a:pPr>
            <a:r>
              <a:rPr lang="en-US" sz="1300" b="1" dirty="0">
                <a:solidFill>
                  <a:srgbClr val="FFFFFF"/>
                </a:solidFill>
                <a:latin typeface="Epilogue Bold" pitchFamily="34" charset="0"/>
                <a:ea typeface="Epilogue Bold" pitchFamily="34" charset="-122"/>
                <a:cs typeface="Epilogue Bold" pitchFamily="34" charset="-120"/>
              </a:rPr>
              <a:t>injection, deserialization, and crypto</a:t>
            </a:r>
            <a:pPr algn="l" indent="0" marL="0">
              <a:lnSpc>
                <a:spcPct val="133000"/>
              </a:lnSpc>
              <a:buNone/>
            </a:pPr>
            <a:r>
              <a:rPr lang="en-US" sz="1300" dirty="0">
                <a:solidFill>
                  <a:srgbClr val="FFFFFF"/>
                </a:solidFill>
                <a:latin typeface="Epilogue" pitchFamily="34" charset="0"/>
                <a:ea typeface="Epilogue" pitchFamily="34" charset="-122"/>
                <a:cs typeface="Epilogue" pitchFamily="34" charset="-120"/>
              </a:rPr>
              <a:t> patterns — memory safety at scale remains the primary open challenge.</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61475" y="505023"/>
            <a:ext cx="10868745" cy="508695"/>
          </a:xfrm>
          <a:prstGeom prst="rect">
            <a:avLst/>
          </a:prstGeom>
          <a:noFill/>
          <a:ln/>
        </p:spPr>
        <p:txBody>
          <a:bodyPr wrap="none" lIns="0" tIns="0" rIns="0" bIns="0" rtlCol="0" anchor="t"/>
          <a:lstStyle/>
          <a:p>
            <a:pPr algn="l" indent="0" marL="0">
              <a:lnSpc>
                <a:spcPct val="104000"/>
              </a:lnSpc>
              <a:buNone/>
            </a:pPr>
            <a:r>
              <a:rPr lang="en-US" sz="3200" dirty="0">
                <a:solidFill>
                  <a:srgbClr val="FFFFFF"/>
                </a:solidFill>
                <a:latin typeface="Fraunces Medium" pitchFamily="34" charset="0"/>
                <a:ea typeface="Fraunces Medium" pitchFamily="34" charset="-122"/>
                <a:cs typeface="Fraunces Medium" pitchFamily="34" charset="-120"/>
              </a:rPr>
              <a:t>What Worked</a:t>
            </a:r>
            <a:endParaRPr lang="en-US" sz="32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661475" y="1334195"/>
          <a:ext cx="9143771" cy="914400"/>
        </p:xfrm>
        <a:graphic>
          <a:graphicData uri="http://schemas.openxmlformats.org/drawingml/2006/table">
            <a:tbl>
              <a:tblPr/>
              <a:tblGrid>
                <a:gridCol w="4080127"/>
                <a:gridCol w="1197736"/>
                <a:gridCol w="5590883"/>
              </a:tblGrid>
              <a:tr h="527930">
                <a:tc>
                  <a:txBody>
                    <a:bodyPr/>
                    <a:lstStyle/>
                    <a:p>
                      <a:pPr indent="0" marL="0">
                        <a:buNone/>
                      </a:pPr>
                      <a:r>
                        <a:rPr lang="en-US" sz="1600" b="1" dirty="0">
                          <a:solidFill>
                            <a:srgbClr val="EBECEF"/>
                          </a:solidFill>
                          <a:latin typeface="Epilogue" pitchFamily="34" charset="0"/>
                          <a:ea typeface="Epilogue" pitchFamily="34" charset="-122"/>
                          <a:cs typeface="Epilogue" pitchFamily="34" charset="-120"/>
                        </a:rPr>
                        <a:t>Major Change</a:t>
                      </a:r>
                      <a:endParaRPr lang="en-US" sz="1600" dirty="0">
                        <a:latin typeface="Epilogue" charset="0"/>
                        <a:ea typeface="Epilogue" charset="0"/>
                        <a:cs typeface="Epilogue" charset="0"/>
                      </a:endParaRPr>
                    </a:p>
                  </a:txBody>
                  <a:tcPr marL="162807" marR="162807" marT="6350" marB="6350" anchor="ctr">
                    <a:lnL w="12700" cap="flat" cmpd="sng" algn="ctr">
                      <a:solidFill>
                        <a:srgbClr val="43485A"/>
                      </a:solidFill>
                      <a:prstDash val="solid"/>
                      <a:round/>
                      <a:headEnd type="none" w="med" len="med"/>
                      <a:tailEnd type="none" w="med" len="med"/>
                    </a:lnL>
                    <a:lnR w="12700" cap="flat" cmpd="sng" algn="ctr">
                      <a:solidFill>
                        <a:srgbClr val="12182F"/>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12182F"/>
                      </a:solidFill>
                      <a:prstDash val="solid"/>
                      <a:round/>
                      <a:headEnd type="none" w="med" len="med"/>
                      <a:tailEnd type="none" w="med" len="med"/>
                    </a:lnB>
                    <a:solidFill>
                      <a:srgbClr val="FFFFFF">
                        <a:alpha val="4000"/>
                      </a:srgbClr>
                    </a:solidFill>
                  </a:tcPr>
                </a:tc>
                <a:tc>
                  <a:txBody>
                    <a:bodyPr/>
                    <a:lstStyle/>
                    <a:p>
                      <a:pPr indent="0" marL="0">
                        <a:buNone/>
                      </a:pPr>
                      <a:r>
                        <a:rPr lang="en-US" sz="1600" b="1" dirty="0">
                          <a:solidFill>
                            <a:srgbClr val="EBECEF"/>
                          </a:solidFill>
                          <a:latin typeface="Epilogue" pitchFamily="34" charset="0"/>
                          <a:ea typeface="Epilogue" pitchFamily="34" charset="-122"/>
                          <a:cs typeface="Epilogue" pitchFamily="34" charset="-120"/>
                        </a:rPr>
                        <a:t>Version</a:t>
                      </a:r>
                      <a:endParaRPr lang="en-US" sz="1600" dirty="0">
                        <a:latin typeface="Epilogue" charset="0"/>
                        <a:ea typeface="Epilogue" charset="0"/>
                        <a:cs typeface="Epilogue" charset="0"/>
                      </a:endParaRPr>
                    </a:p>
                  </a:txBody>
                  <a:tcPr marL="162807" marR="162807" marT="6350" marB="6350" anchor="ctr">
                    <a:lnL w="12700" cap="flat" cmpd="sng" algn="ctr">
                      <a:solidFill>
                        <a:srgbClr val="12182F"/>
                      </a:solidFill>
                      <a:prstDash val="solid"/>
                      <a:round/>
                      <a:headEnd type="none" w="med" len="med"/>
                      <a:tailEnd type="none" w="med" len="med"/>
                    </a:lnL>
                    <a:lnR w="12700" cap="flat" cmpd="sng" algn="ctr">
                      <a:solidFill>
                        <a:srgbClr val="12182F"/>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12182F"/>
                      </a:solidFill>
                      <a:prstDash val="solid"/>
                      <a:round/>
                      <a:headEnd type="none" w="med" len="med"/>
                      <a:tailEnd type="none" w="med" len="med"/>
                    </a:lnB>
                    <a:solidFill>
                      <a:srgbClr val="FFFFFF">
                        <a:alpha val="4000"/>
                      </a:srgbClr>
                    </a:solidFill>
                  </a:tcPr>
                </a:tc>
                <a:tc>
                  <a:txBody>
                    <a:bodyPr/>
                    <a:lstStyle/>
                    <a:p>
                      <a:pPr indent="0" marL="0">
                        <a:buNone/>
                      </a:pPr>
                      <a:r>
                        <a:rPr lang="en-US" sz="1600" b="1" dirty="0">
                          <a:solidFill>
                            <a:srgbClr val="EBECEF"/>
                          </a:solidFill>
                          <a:latin typeface="Epilogue" pitchFamily="34" charset="0"/>
                          <a:ea typeface="Epilogue" pitchFamily="34" charset="-122"/>
                          <a:cs typeface="Epilogue" pitchFamily="34" charset="-120"/>
                        </a:rPr>
                        <a:t>Impact</a:t>
                      </a:r>
                      <a:endParaRPr lang="en-US" sz="1600" dirty="0">
                        <a:latin typeface="Epilogue" charset="0"/>
                        <a:ea typeface="Epilogue" charset="0"/>
                        <a:cs typeface="Epilogue" charset="0"/>
                      </a:endParaRPr>
                    </a:p>
                  </a:txBody>
                  <a:tcPr marL="162807" marR="162807" marT="6350" marB="6350" anchor="ctr">
                    <a:lnL w="12700" cap="flat" cmpd="sng" algn="ctr">
                      <a:solidFill>
                        <a:srgbClr val="12182F"/>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12182F"/>
                      </a:solidFill>
                      <a:prstDash val="solid"/>
                      <a:round/>
                      <a:headEnd type="none" w="med" len="med"/>
                      <a:tailEnd type="none" w="med" len="med"/>
                    </a:lnB>
                    <a:solidFill>
                      <a:srgbClr val="FFFFFF">
                        <a:alpha val="4000"/>
                      </a:srgbClr>
                    </a:solidFill>
                  </a:tcPr>
                </a:tc>
              </a:tr>
              <a:tr h="850879">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Per-file inventory → read → triage loop</a:t>
                      </a:r>
                      <a:endParaRPr lang="en-US" sz="1600" dirty="0">
                        <a:latin typeface="Epilogue" charset="0"/>
                        <a:ea typeface="Epilogue" charset="0"/>
                        <a:cs typeface="Epilogue" charset="0"/>
                      </a:endParaRPr>
                    </a:p>
                  </a:txBody>
                  <a:tcPr marL="162807" marR="162807" marT="6350" marB="6350" anchor="ctr">
                    <a:lnL w="12700" cap="flat" cmpd="sng" algn="ctr">
                      <a:solidFill>
                        <a:srgbClr val="43485A"/>
                      </a:solidFill>
                      <a:prstDash val="solid"/>
                      <a:round/>
                      <a:headEnd type="none" w="med" len="med"/>
                      <a:tailEnd type="none" w="med" len="med"/>
                    </a:lnL>
                    <a:lnR w="12700" cap="flat" cmpd="sng" algn="ctr">
                      <a:solidFill>
                        <a:srgbClr val="080D24"/>
                      </a:solidFill>
                      <a:prstDash val="solid"/>
                      <a:round/>
                      <a:headEnd type="none" w="med" len="med"/>
                      <a:tailEnd type="none" w="med" len="med"/>
                    </a:lnR>
                    <a:lnT w="12700" cap="flat" cmpd="sng" algn="ctr">
                      <a:solidFill>
                        <a:srgbClr val="080D24"/>
                      </a:solidFill>
                      <a:prstDash val="solid"/>
                      <a:round/>
                      <a:headEnd type="none" w="med" len="med"/>
                      <a:tailEnd type="none" w="med" len="med"/>
                    </a:lnT>
                    <a:lnB w="12700" cap="flat" cmpd="sng" algn="ctr">
                      <a:solidFill>
                        <a:srgbClr val="080D24"/>
                      </a:solidFill>
                      <a:prstDash val="solid"/>
                      <a:round/>
                      <a:headEnd type="none" w="med" len="med"/>
                      <a:tailEnd type="none" w="med" len="med"/>
                    </a:lnB>
                    <a:solidFill>
                      <a:srgbClr val="000000">
                        <a:alpha val="4000"/>
                      </a:srgbClr>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v1.2</a:t>
                      </a:r>
                      <a:endParaRPr lang="en-US" sz="1600" dirty="0">
                        <a:latin typeface="Epilogue" charset="0"/>
                        <a:ea typeface="Epilogue" charset="0"/>
                        <a:cs typeface="Epilogue" charset="0"/>
                      </a:endParaRPr>
                    </a:p>
                  </a:txBody>
                  <a:tcPr marL="162807" marR="162807" marT="6350" marB="6350" anchor="ctr">
                    <a:lnL w="12700" cap="flat" cmpd="sng" algn="ctr">
                      <a:solidFill>
                        <a:srgbClr val="080D24"/>
                      </a:solidFill>
                      <a:prstDash val="solid"/>
                      <a:round/>
                      <a:headEnd type="none" w="med" len="med"/>
                      <a:tailEnd type="none" w="med" len="med"/>
                    </a:lnL>
                    <a:lnR w="12700" cap="flat" cmpd="sng" algn="ctr">
                      <a:solidFill>
                        <a:srgbClr val="080D24"/>
                      </a:solidFill>
                      <a:prstDash val="solid"/>
                      <a:round/>
                      <a:headEnd type="none" w="med" len="med"/>
                      <a:tailEnd type="none" w="med" len="med"/>
                    </a:lnR>
                    <a:lnT w="12700" cap="flat" cmpd="sng" algn="ctr">
                      <a:solidFill>
                        <a:srgbClr val="080D24"/>
                      </a:solidFill>
                      <a:prstDash val="solid"/>
                      <a:round/>
                      <a:headEnd type="none" w="med" len="med"/>
                      <a:tailEnd type="none" w="med" len="med"/>
                    </a:lnT>
                    <a:lnB w="12700" cap="flat" cmpd="sng" algn="ctr">
                      <a:solidFill>
                        <a:srgbClr val="080D24"/>
                      </a:solidFill>
                      <a:prstDash val="solid"/>
                      <a:round/>
                      <a:headEnd type="none" w="med" len="med"/>
                      <a:tailEnd type="none" w="med" len="med"/>
                    </a:lnB>
                    <a:solidFill>
                      <a:srgbClr val="000000">
                        <a:alpha val="4000"/>
                      </a:srgbClr>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Findings </a:t>
                      </a:r>
                      <a:pPr indent="0" marL="0">
                        <a:buNone/>
                      </a:pPr>
                      <a:r>
                        <a:rPr lang="en-US" sz="1600" b="1" dirty="0">
                          <a:solidFill>
                            <a:srgbClr val="EBECEF"/>
                          </a:solidFill>
                          <a:latin typeface="Epilogue" pitchFamily="34" charset="0"/>
                          <a:ea typeface="Epilogue" pitchFamily="34" charset="-122"/>
                          <a:cs typeface="Epilogue" pitchFamily="34" charset="-120"/>
                        </a:rPr>
                        <a:t>3.5×</a:t>
                      </a:r>
                      <a:pPr indent="0" marL="0">
                        <a:buNone/>
                      </a:pPr>
                      <a:r>
                        <a:rPr lang="en-US" sz="1600" dirty="0">
                          <a:solidFill>
                            <a:srgbClr val="EBECEF"/>
                          </a:solidFill>
                          <a:latin typeface="Epilogue" pitchFamily="34" charset="0"/>
                          <a:ea typeface="Epilogue" pitchFamily="34" charset="-122"/>
                          <a:cs typeface="Epilogue" pitchFamily="34" charset="-120"/>
                        </a:rPr>
                        <a:t>; recall +4.2 pp; precision +9.4 pp</a:t>
                      </a:r>
                      <a:endParaRPr lang="en-US" sz="1600" dirty="0">
                        <a:latin typeface="Epilogue" charset="0"/>
                        <a:ea typeface="Epilogue" charset="0"/>
                        <a:cs typeface="Epilogue" charset="0"/>
                      </a:endParaRPr>
                    </a:p>
                  </a:txBody>
                  <a:tcPr marL="162807" marR="162807" marT="6350" marB="6350" anchor="ctr">
                    <a:lnL w="12700" cap="flat" cmpd="sng" algn="ctr">
                      <a:solidFill>
                        <a:srgbClr val="080D24"/>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080D24"/>
                      </a:solidFill>
                      <a:prstDash val="solid"/>
                      <a:round/>
                      <a:headEnd type="none" w="med" len="med"/>
                      <a:tailEnd type="none" w="med" len="med"/>
                    </a:lnT>
                    <a:lnB w="12700" cap="flat" cmpd="sng" algn="ctr">
                      <a:solidFill>
                        <a:srgbClr val="080D24"/>
                      </a:solidFill>
                      <a:prstDash val="solid"/>
                      <a:round/>
                      <a:headEnd type="none" w="med" len="med"/>
                      <a:tailEnd type="none" w="med" len="med"/>
                    </a:lnB>
                    <a:solidFill>
                      <a:srgbClr val="000000">
                        <a:alpha val="4000"/>
                      </a:srgbClr>
                    </a:solidFill>
                  </a:tcPr>
                </a:tc>
              </a:tr>
              <a:tr h="527930">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Review ledger (100% file accounting)</a:t>
                      </a:r>
                      <a:endParaRPr lang="en-US" sz="1600" dirty="0">
                        <a:latin typeface="Epilogue" charset="0"/>
                        <a:ea typeface="Epilogue" charset="0"/>
                        <a:cs typeface="Epilogue" charset="0"/>
                      </a:endParaRPr>
                    </a:p>
                  </a:txBody>
                  <a:tcPr marL="162807" marR="162807" marT="6350" marB="6350" anchor="ctr">
                    <a:lnL w="12700" cap="flat" cmpd="sng" algn="ctr">
                      <a:solidFill>
                        <a:srgbClr val="43485A"/>
                      </a:solidFill>
                      <a:prstDash val="solid"/>
                      <a:round/>
                      <a:headEnd type="none" w="med" len="med"/>
                      <a:tailEnd type="none" w="med" len="med"/>
                    </a:lnL>
                    <a:lnR w="12700" cap="flat" cmpd="sng" algn="ctr">
                      <a:solidFill>
                        <a:srgbClr val="12182F"/>
                      </a:solidFill>
                      <a:prstDash val="solid"/>
                      <a:round/>
                      <a:headEnd type="none" w="med" len="med"/>
                      <a:tailEnd type="none" w="med" len="med"/>
                    </a:lnR>
                    <a:lnT w="12700" cap="flat" cmpd="sng" algn="ctr">
                      <a:solidFill>
                        <a:srgbClr val="12182F"/>
                      </a:solidFill>
                      <a:prstDash val="solid"/>
                      <a:round/>
                      <a:headEnd type="none" w="med" len="med"/>
                      <a:tailEnd type="none" w="med" len="med"/>
                    </a:lnT>
                    <a:lnB w="12700" cap="flat" cmpd="sng" algn="ctr">
                      <a:solidFill>
                        <a:srgbClr val="12182F"/>
                      </a:solidFill>
                      <a:prstDash val="solid"/>
                      <a:round/>
                      <a:headEnd type="none" w="med" len="med"/>
                      <a:tailEnd type="none" w="med" len="med"/>
                    </a:lnB>
                    <a:solidFill>
                      <a:srgbClr val="FFFFFF">
                        <a:alpha val="4000"/>
                      </a:srgbClr>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v1.3</a:t>
                      </a:r>
                      <a:endParaRPr lang="en-US" sz="1600" dirty="0">
                        <a:latin typeface="Epilogue" charset="0"/>
                        <a:ea typeface="Epilogue" charset="0"/>
                        <a:cs typeface="Epilogue" charset="0"/>
                      </a:endParaRPr>
                    </a:p>
                  </a:txBody>
                  <a:tcPr marL="162807" marR="162807" marT="6350" marB="6350" anchor="ctr">
                    <a:lnL w="12700" cap="flat" cmpd="sng" algn="ctr">
                      <a:solidFill>
                        <a:srgbClr val="12182F"/>
                      </a:solidFill>
                      <a:prstDash val="solid"/>
                      <a:round/>
                      <a:headEnd type="none" w="med" len="med"/>
                      <a:tailEnd type="none" w="med" len="med"/>
                    </a:lnL>
                    <a:lnR w="12700" cap="flat" cmpd="sng" algn="ctr">
                      <a:solidFill>
                        <a:srgbClr val="12182F"/>
                      </a:solidFill>
                      <a:prstDash val="solid"/>
                      <a:round/>
                      <a:headEnd type="none" w="med" len="med"/>
                      <a:tailEnd type="none" w="med" len="med"/>
                    </a:lnR>
                    <a:lnT w="12700" cap="flat" cmpd="sng" algn="ctr">
                      <a:solidFill>
                        <a:srgbClr val="12182F"/>
                      </a:solidFill>
                      <a:prstDash val="solid"/>
                      <a:round/>
                      <a:headEnd type="none" w="med" len="med"/>
                      <a:tailEnd type="none" w="med" len="med"/>
                    </a:lnT>
                    <a:lnB w="12700" cap="flat" cmpd="sng" algn="ctr">
                      <a:solidFill>
                        <a:srgbClr val="12182F"/>
                      </a:solidFill>
                      <a:prstDash val="solid"/>
                      <a:round/>
                      <a:headEnd type="none" w="med" len="med"/>
                      <a:tailEnd type="none" w="med" len="med"/>
                    </a:lnB>
                    <a:solidFill>
                      <a:srgbClr val="FFFFFF">
                        <a:alpha val="4000"/>
                      </a:srgbClr>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Files touched: </a:t>
                      </a:r>
                      <a:pPr indent="0" marL="0">
                        <a:buNone/>
                      </a:pPr>
                      <a:r>
                        <a:rPr lang="en-US" sz="1600" b="1" dirty="0">
                          <a:solidFill>
                            <a:srgbClr val="EBECEF"/>
                          </a:solidFill>
                          <a:latin typeface="Epilogue" pitchFamily="34" charset="0"/>
                          <a:ea typeface="Epilogue" pitchFamily="34" charset="-122"/>
                          <a:cs typeface="Epilogue" pitchFamily="34" charset="-120"/>
                        </a:rPr>
                        <a:t>40.8% → 69.8%</a:t>
                      </a:r>
                      <a:endParaRPr lang="en-US" sz="1600" dirty="0">
                        <a:latin typeface="Epilogue" charset="0"/>
                        <a:ea typeface="Epilogue" charset="0"/>
                        <a:cs typeface="Epilogue" charset="0"/>
                      </a:endParaRPr>
                    </a:p>
                  </a:txBody>
                  <a:tcPr marL="162807" marR="162807" marT="6350" marB="6350" anchor="ctr">
                    <a:lnL w="12700" cap="flat" cmpd="sng" algn="ctr">
                      <a:solidFill>
                        <a:srgbClr val="12182F"/>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12182F"/>
                      </a:solidFill>
                      <a:prstDash val="solid"/>
                      <a:round/>
                      <a:headEnd type="none" w="med" len="med"/>
                      <a:tailEnd type="none" w="med" len="med"/>
                    </a:lnT>
                    <a:lnB w="12700" cap="flat" cmpd="sng" algn="ctr">
                      <a:solidFill>
                        <a:srgbClr val="12182F"/>
                      </a:solidFill>
                      <a:prstDash val="solid"/>
                      <a:round/>
                      <a:headEnd type="none" w="med" len="med"/>
                      <a:tailEnd type="none" w="med" len="med"/>
                    </a:lnB>
                    <a:solidFill>
                      <a:srgbClr val="FFFFFF">
                        <a:alpha val="4000"/>
                      </a:srgbClr>
                    </a:solidFill>
                  </a:tcPr>
                </a:tc>
              </a:tr>
              <a:tr h="527930">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c-memory-func-lib systematic pass</a:t>
                      </a:r>
                      <a:endParaRPr lang="en-US" sz="1600" dirty="0">
                        <a:latin typeface="Epilogue" charset="0"/>
                        <a:ea typeface="Epilogue" charset="0"/>
                        <a:cs typeface="Epilogue" charset="0"/>
                      </a:endParaRPr>
                    </a:p>
                  </a:txBody>
                  <a:tcPr marL="162807" marR="162807" marT="6350" marB="6350" anchor="ctr">
                    <a:lnL w="12700" cap="flat" cmpd="sng" algn="ctr">
                      <a:solidFill>
                        <a:srgbClr val="43485A"/>
                      </a:solidFill>
                      <a:prstDash val="solid"/>
                      <a:round/>
                      <a:headEnd type="none" w="med" len="med"/>
                      <a:tailEnd type="none" w="med" len="med"/>
                    </a:lnL>
                    <a:lnR w="12700" cap="flat" cmpd="sng" algn="ctr">
                      <a:solidFill>
                        <a:srgbClr val="080D24"/>
                      </a:solidFill>
                      <a:prstDash val="solid"/>
                      <a:round/>
                      <a:headEnd type="none" w="med" len="med"/>
                      <a:tailEnd type="none" w="med" len="med"/>
                    </a:lnR>
                    <a:lnT w="12700" cap="flat" cmpd="sng" algn="ctr">
                      <a:solidFill>
                        <a:srgbClr val="080D24"/>
                      </a:solidFill>
                      <a:prstDash val="solid"/>
                      <a:round/>
                      <a:headEnd type="none" w="med" len="med"/>
                      <a:tailEnd type="none" w="med" len="med"/>
                    </a:lnT>
                    <a:lnB w="12700" cap="flat" cmpd="sng" algn="ctr">
                      <a:solidFill>
                        <a:srgbClr val="080D24"/>
                      </a:solidFill>
                      <a:prstDash val="solid"/>
                      <a:round/>
                      <a:headEnd type="none" w="med" len="med"/>
                      <a:tailEnd type="none" w="med" len="med"/>
                    </a:lnB>
                    <a:solidFill>
                      <a:srgbClr val="000000">
                        <a:alpha val="4000"/>
                      </a:srgbClr>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v1.3</a:t>
                      </a:r>
                      <a:endParaRPr lang="en-US" sz="1600" dirty="0">
                        <a:latin typeface="Epilogue" charset="0"/>
                        <a:ea typeface="Epilogue" charset="0"/>
                        <a:cs typeface="Epilogue" charset="0"/>
                      </a:endParaRPr>
                    </a:p>
                  </a:txBody>
                  <a:tcPr marL="162807" marR="162807" marT="6350" marB="6350" anchor="ctr">
                    <a:lnL w="12700" cap="flat" cmpd="sng" algn="ctr">
                      <a:solidFill>
                        <a:srgbClr val="080D24"/>
                      </a:solidFill>
                      <a:prstDash val="solid"/>
                      <a:round/>
                      <a:headEnd type="none" w="med" len="med"/>
                      <a:tailEnd type="none" w="med" len="med"/>
                    </a:lnL>
                    <a:lnR w="12700" cap="flat" cmpd="sng" algn="ctr">
                      <a:solidFill>
                        <a:srgbClr val="080D24"/>
                      </a:solidFill>
                      <a:prstDash val="solid"/>
                      <a:round/>
                      <a:headEnd type="none" w="med" len="med"/>
                      <a:tailEnd type="none" w="med" len="med"/>
                    </a:lnR>
                    <a:lnT w="12700" cap="flat" cmpd="sng" algn="ctr">
                      <a:solidFill>
                        <a:srgbClr val="080D24"/>
                      </a:solidFill>
                      <a:prstDash val="solid"/>
                      <a:round/>
                      <a:headEnd type="none" w="med" len="med"/>
                      <a:tailEnd type="none" w="med" len="med"/>
                    </a:lnT>
                    <a:lnB w="12700" cap="flat" cmpd="sng" algn="ctr">
                      <a:solidFill>
                        <a:srgbClr val="080D24"/>
                      </a:solidFill>
                      <a:prstDash val="solid"/>
                      <a:round/>
                      <a:headEnd type="none" w="med" len="med"/>
                      <a:tailEnd type="none" w="med" len="med"/>
                    </a:lnB>
                    <a:solidFill>
                      <a:srgbClr val="000000">
                        <a:alpha val="4000"/>
                      </a:srgbClr>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C recall: </a:t>
                      </a:r>
                      <a:pPr indent="0" marL="0">
                        <a:buNone/>
                      </a:pPr>
                      <a:r>
                        <a:rPr lang="en-US" sz="1600" b="1" dirty="0">
                          <a:solidFill>
                            <a:srgbClr val="EBECEF"/>
                          </a:solidFill>
                          <a:latin typeface="Epilogue" pitchFamily="34" charset="0"/>
                          <a:ea typeface="Epilogue" pitchFamily="34" charset="-122"/>
                          <a:cs typeface="Epilogue" pitchFamily="34" charset="-120"/>
                        </a:rPr>
                        <a:t>5.6% → 14.1%</a:t>
                      </a:r>
                      <a:endParaRPr lang="en-US" sz="1600" dirty="0">
                        <a:latin typeface="Epilogue" charset="0"/>
                        <a:ea typeface="Epilogue" charset="0"/>
                        <a:cs typeface="Epilogue" charset="0"/>
                      </a:endParaRPr>
                    </a:p>
                  </a:txBody>
                  <a:tcPr marL="162807" marR="162807" marT="6350" marB="6350" anchor="ctr">
                    <a:lnL w="12700" cap="flat" cmpd="sng" algn="ctr">
                      <a:solidFill>
                        <a:srgbClr val="080D24"/>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080D24"/>
                      </a:solidFill>
                      <a:prstDash val="solid"/>
                      <a:round/>
                      <a:headEnd type="none" w="med" len="med"/>
                      <a:tailEnd type="none" w="med" len="med"/>
                    </a:lnT>
                    <a:lnB w="12700" cap="flat" cmpd="sng" algn="ctr">
                      <a:solidFill>
                        <a:srgbClr val="080D24"/>
                      </a:solidFill>
                      <a:prstDash val="solid"/>
                      <a:round/>
                      <a:headEnd type="none" w="med" len="med"/>
                      <a:tailEnd type="none" w="med" len="med"/>
                    </a:lnB>
                    <a:solidFill>
                      <a:srgbClr val="000000">
                        <a:alpha val="4000"/>
                      </a:srgbClr>
                    </a:solidFill>
                  </a:tcPr>
                </a:tc>
              </a:tr>
              <a:tr h="527930">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Language screening patterns</a:t>
                      </a:r>
                      <a:endParaRPr lang="en-US" sz="1600" dirty="0">
                        <a:latin typeface="Epilogue" charset="0"/>
                        <a:ea typeface="Epilogue" charset="0"/>
                        <a:cs typeface="Epilogue" charset="0"/>
                      </a:endParaRPr>
                    </a:p>
                  </a:txBody>
                  <a:tcPr marL="162807" marR="162807" marT="6350" marB="6350" anchor="ctr">
                    <a:lnL w="12700" cap="flat" cmpd="sng" algn="ctr">
                      <a:solidFill>
                        <a:srgbClr val="43485A"/>
                      </a:solidFill>
                      <a:prstDash val="solid"/>
                      <a:round/>
                      <a:headEnd type="none" w="med" len="med"/>
                      <a:tailEnd type="none" w="med" len="med"/>
                    </a:lnL>
                    <a:lnR w="12700" cap="flat" cmpd="sng" algn="ctr">
                      <a:solidFill>
                        <a:srgbClr val="12182F"/>
                      </a:solidFill>
                      <a:prstDash val="solid"/>
                      <a:round/>
                      <a:headEnd type="none" w="med" len="med"/>
                      <a:tailEnd type="none" w="med" len="med"/>
                    </a:lnR>
                    <a:lnT w="12700" cap="flat" cmpd="sng" algn="ctr">
                      <a:solidFill>
                        <a:srgbClr val="12182F"/>
                      </a:solidFill>
                      <a:prstDash val="solid"/>
                      <a:round/>
                      <a:headEnd type="none" w="med" len="med"/>
                      <a:tailEnd type="none" w="med" len="med"/>
                    </a:lnT>
                    <a:lnB w="12700" cap="flat" cmpd="sng" algn="ctr">
                      <a:solidFill>
                        <a:srgbClr val="12182F"/>
                      </a:solidFill>
                      <a:prstDash val="solid"/>
                      <a:round/>
                      <a:headEnd type="none" w="med" len="med"/>
                      <a:tailEnd type="none" w="med" len="med"/>
                    </a:lnB>
                    <a:solidFill>
                      <a:srgbClr val="FFFFFF">
                        <a:alpha val="4000"/>
                      </a:srgbClr>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v1.4</a:t>
                      </a:r>
                      <a:endParaRPr lang="en-US" sz="1600" dirty="0">
                        <a:latin typeface="Epilogue" charset="0"/>
                        <a:ea typeface="Epilogue" charset="0"/>
                        <a:cs typeface="Epilogue" charset="0"/>
                      </a:endParaRPr>
                    </a:p>
                  </a:txBody>
                  <a:tcPr marL="162807" marR="162807" marT="6350" marB="6350" anchor="ctr">
                    <a:lnL w="12700" cap="flat" cmpd="sng" algn="ctr">
                      <a:solidFill>
                        <a:srgbClr val="12182F"/>
                      </a:solidFill>
                      <a:prstDash val="solid"/>
                      <a:round/>
                      <a:headEnd type="none" w="med" len="med"/>
                      <a:tailEnd type="none" w="med" len="med"/>
                    </a:lnL>
                    <a:lnR w="12700" cap="flat" cmpd="sng" algn="ctr">
                      <a:solidFill>
                        <a:srgbClr val="12182F"/>
                      </a:solidFill>
                      <a:prstDash val="solid"/>
                      <a:round/>
                      <a:headEnd type="none" w="med" len="med"/>
                      <a:tailEnd type="none" w="med" len="med"/>
                    </a:lnR>
                    <a:lnT w="12700" cap="flat" cmpd="sng" algn="ctr">
                      <a:solidFill>
                        <a:srgbClr val="12182F"/>
                      </a:solidFill>
                      <a:prstDash val="solid"/>
                      <a:round/>
                      <a:headEnd type="none" w="med" len="med"/>
                      <a:tailEnd type="none" w="med" len="med"/>
                    </a:lnT>
                    <a:lnB w="12700" cap="flat" cmpd="sng" algn="ctr">
                      <a:solidFill>
                        <a:srgbClr val="12182F"/>
                      </a:solidFill>
                      <a:prstDash val="solid"/>
                      <a:round/>
                      <a:headEnd type="none" w="med" len="med"/>
                      <a:tailEnd type="none" w="med" len="med"/>
                    </a:lnB>
                    <a:solidFill>
                      <a:srgbClr val="FFFFFF">
                        <a:alpha val="4000"/>
                      </a:srgbClr>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Command injection recall: </a:t>
                      </a:r>
                      <a:pPr indent="0" marL="0">
                        <a:buNone/>
                      </a:pPr>
                      <a:r>
                        <a:rPr lang="en-US" sz="1600" b="1" dirty="0">
                          <a:solidFill>
                            <a:srgbClr val="EBECEF"/>
                          </a:solidFill>
                          <a:latin typeface="Epilogue" pitchFamily="34" charset="0"/>
                          <a:ea typeface="Epilogue" pitchFamily="34" charset="-122"/>
                          <a:cs typeface="Epilogue" pitchFamily="34" charset="-120"/>
                        </a:rPr>
                        <a:t>13.6% → 80.8%</a:t>
                      </a:r>
                      <a:endParaRPr lang="en-US" sz="1600" dirty="0">
                        <a:latin typeface="Epilogue" charset="0"/>
                        <a:ea typeface="Epilogue" charset="0"/>
                        <a:cs typeface="Epilogue" charset="0"/>
                      </a:endParaRPr>
                    </a:p>
                  </a:txBody>
                  <a:tcPr marL="162807" marR="162807" marT="6350" marB="6350" anchor="ctr">
                    <a:lnL w="12700" cap="flat" cmpd="sng" algn="ctr">
                      <a:solidFill>
                        <a:srgbClr val="12182F"/>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12182F"/>
                      </a:solidFill>
                      <a:prstDash val="solid"/>
                      <a:round/>
                      <a:headEnd type="none" w="med" len="med"/>
                      <a:tailEnd type="none" w="med" len="med"/>
                    </a:lnT>
                    <a:lnB w="12700" cap="flat" cmpd="sng" algn="ctr">
                      <a:solidFill>
                        <a:srgbClr val="12182F"/>
                      </a:solidFill>
                      <a:prstDash val="solid"/>
                      <a:round/>
                      <a:headEnd type="none" w="med" len="med"/>
                      <a:tailEnd type="none" w="med" len="med"/>
                    </a:lnB>
                    <a:solidFill>
                      <a:srgbClr val="FFFFFF">
                        <a:alpha val="4000"/>
                      </a:srgbClr>
                    </a:solidFill>
                  </a:tcPr>
                </a:tc>
              </a:tr>
              <a:tr h="850879">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FalsePositive-OnlyGT → rule seeds</a:t>
                      </a:r>
                      <a:endParaRPr lang="en-US" sz="1600" dirty="0">
                        <a:latin typeface="Epilogue" charset="0"/>
                        <a:ea typeface="Epilogue" charset="0"/>
                        <a:cs typeface="Epilogue" charset="0"/>
                      </a:endParaRPr>
                    </a:p>
                  </a:txBody>
                  <a:tcPr marL="162807" marR="162807" marT="6350" marB="6350" anchor="ctr">
                    <a:lnL w="12700" cap="flat" cmpd="sng" algn="ctr">
                      <a:solidFill>
                        <a:srgbClr val="43485A"/>
                      </a:solidFill>
                      <a:prstDash val="solid"/>
                      <a:round/>
                      <a:headEnd type="none" w="med" len="med"/>
                      <a:tailEnd type="none" w="med" len="med"/>
                    </a:lnL>
                    <a:lnR w="12700" cap="flat" cmpd="sng" algn="ctr">
                      <a:solidFill>
                        <a:srgbClr val="080D24"/>
                      </a:solidFill>
                      <a:prstDash val="solid"/>
                      <a:round/>
                      <a:headEnd type="none" w="med" len="med"/>
                      <a:tailEnd type="none" w="med" len="med"/>
                    </a:lnR>
                    <a:lnT w="12700" cap="flat" cmpd="sng" algn="ctr">
                      <a:solidFill>
                        <a:srgbClr val="080D24"/>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00000">
                        <a:alpha val="4000"/>
                      </a:srgbClr>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v1.4</a:t>
                      </a:r>
                      <a:endParaRPr lang="en-US" sz="1600" dirty="0">
                        <a:latin typeface="Epilogue" charset="0"/>
                        <a:ea typeface="Epilogue" charset="0"/>
                        <a:cs typeface="Epilogue" charset="0"/>
                      </a:endParaRPr>
                    </a:p>
                  </a:txBody>
                  <a:tcPr marL="162807" marR="162807" marT="6350" marB="6350" anchor="ctr">
                    <a:lnL w="12700" cap="flat" cmpd="sng" algn="ctr">
                      <a:solidFill>
                        <a:srgbClr val="080D24"/>
                      </a:solidFill>
                      <a:prstDash val="solid"/>
                      <a:round/>
                      <a:headEnd type="none" w="med" len="med"/>
                      <a:tailEnd type="none" w="med" len="med"/>
                    </a:lnL>
                    <a:lnR w="12700" cap="flat" cmpd="sng" algn="ctr">
                      <a:solidFill>
                        <a:srgbClr val="080D24"/>
                      </a:solidFill>
                      <a:prstDash val="solid"/>
                      <a:round/>
                      <a:headEnd type="none" w="med" len="med"/>
                      <a:tailEnd type="none" w="med" len="med"/>
                    </a:lnR>
                    <a:lnT w="12700" cap="flat" cmpd="sng" algn="ctr">
                      <a:solidFill>
                        <a:srgbClr val="080D24"/>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00000">
                        <a:alpha val="4000"/>
                      </a:srgbClr>
                    </a:solidFill>
                  </a:tcPr>
                </a:tc>
                <a:tc>
                  <a:txBody>
                    <a:bodyPr/>
                    <a:lstStyle/>
                    <a:p>
                      <a:pPr indent="0" marL="0">
                        <a:buNone/>
                      </a:pPr>
                      <a:r>
                        <a:rPr lang="en-US" sz="1600" b="1" dirty="0">
                          <a:solidFill>
                            <a:srgbClr val="EBECEF"/>
                          </a:solidFill>
                          <a:latin typeface="Epilogue" pitchFamily="34" charset="0"/>
                          <a:ea typeface="Epilogue" pitchFamily="34" charset="-122"/>
                          <a:cs typeface="Epilogue" pitchFamily="34" charset="-120"/>
                        </a:rPr>
                        <a:t>18/20</a:t>
                      </a:r>
                      <a:pPr indent="0" marL="0">
                        <a:buNone/>
                      </a:pPr>
                      <a:r>
                        <a:rPr lang="en-US" sz="1600" b="1" dirty="0">
                          <a:solidFill>
                            <a:srgbClr val="EBECEF"/>
                          </a:solidFill>
                          <a:latin typeface="Epilogue" pitchFamily="34" charset="0"/>
                          <a:ea typeface="Epilogue" pitchFamily="34" charset="-122"/>
                          <a:cs typeface="Epilogue" pitchFamily="34" charset="-120"/>
                        </a:rPr>
                        <a:t> regression targets captured (expected improvement goal)</a:t>
                      </a:r>
                      <a:endParaRPr lang="en-US" sz="1600" dirty="0">
                        <a:latin typeface="Epilogue" charset="0"/>
                        <a:ea typeface="Epilogue" charset="0"/>
                        <a:cs typeface="Epilogue" charset="0"/>
                      </a:endParaRPr>
                    </a:p>
                  </a:txBody>
                  <a:tcPr marL="162807" marR="162807" marT="6350" marB="6350" anchor="ctr">
                    <a:lnL w="12700" cap="flat" cmpd="sng" algn="ctr">
                      <a:solidFill>
                        <a:srgbClr val="080D24"/>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080D24"/>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00000">
                        <a:alpha val="4000"/>
                      </a:srgbClr>
                    </a:solidFill>
                  </a:tcPr>
                </a:tc>
              </a:tr>
            </a:tbl>
          </a:graphicData>
        </a:graphic>
      </p:graphicFrame>
      <p:sp>
        <p:nvSpPr>
          <p:cNvPr id="4" name="Shape 1"/>
          <p:cNvSpPr/>
          <p:nvPr/>
        </p:nvSpPr>
        <p:spPr>
          <a:xfrm>
            <a:off x="661475" y="5340747"/>
            <a:ext cx="10868745" cy="1012230"/>
          </a:xfrm>
          <a:prstGeom prst="roundRect">
            <a:avLst>
              <a:gd name="adj" fmla="val 6755"/>
            </a:avLst>
          </a:prstGeom>
          <a:solidFill>
            <a:srgbClr val="183A13"/>
          </a:solidFill>
          <a:ln/>
        </p:spPr>
      </p:sp>
      <p:pic>
        <p:nvPicPr>
          <p:cNvPr id="5" name="Image 0" descr="preencoded.png">    </p:cNvPr>
          <p:cNvPicPr>
            <a:picLocks noChangeAspect="1"/>
          </p:cNvPicPr>
          <p:nvPr/>
        </p:nvPicPr>
        <p:blipFill>
          <a:blip r:embed="rId1"/>
          <a:stretch>
            <a:fillRect/>
          </a:stretch>
        </p:blipFill>
        <p:spPr>
          <a:xfrm>
            <a:off x="824190" y="5569248"/>
            <a:ext cx="305189" cy="244177"/>
          </a:xfrm>
          <a:prstGeom prst="rect">
            <a:avLst/>
          </a:prstGeom>
        </p:spPr>
      </p:pic>
      <p:sp>
        <p:nvSpPr>
          <p:cNvPr id="6" name="Text 2"/>
          <p:cNvSpPr/>
          <p:nvPr/>
        </p:nvSpPr>
        <p:spPr>
          <a:xfrm>
            <a:off x="1292093" y="5541665"/>
            <a:ext cx="10075412" cy="610394"/>
          </a:xfrm>
          <a:prstGeom prst="rect">
            <a:avLst/>
          </a:prstGeom>
          <a:noFill/>
          <a:ln/>
        </p:spPr>
        <p:txBody>
          <a:bodyPr wrap="square" lIns="0" tIns="0" rIns="0" bIns="0" rtlCol="0" anchor="t">
            <a:normAutofit/>
          </a:bodyPr>
          <a:lstStyle/>
          <a:p>
            <a:pPr algn="l" indent="0" marL="0">
              <a:lnSpc>
                <a:spcPct val="104000"/>
              </a:lnSpc>
              <a:buNone/>
            </a:pPr>
            <a:r>
              <a:rPr lang="en-US" sz="1900" dirty="0">
                <a:solidFill>
                  <a:srgbClr val="FFFFFF"/>
                </a:solidFill>
                <a:latin typeface="Fraunces Medium" pitchFamily="34" charset="0"/>
                <a:ea typeface="Fraunces Medium" pitchFamily="34" charset="-122"/>
                <a:cs typeface="Fraunces Medium" pitchFamily="34" charset="-120"/>
              </a:rPr>
              <a:t>Every major recall gain traces directly to a </a:t>
            </a:r>
            <a:pPr algn="l" indent="0" marL="0">
              <a:lnSpc>
                <a:spcPct val="104000"/>
              </a:lnSpc>
              <a:buNone/>
            </a:pPr>
            <a:r>
              <a:rPr lang="en-US" sz="1900" b="1" dirty="0">
                <a:solidFill>
                  <a:srgbClr val="FFFFFF"/>
                </a:solidFill>
                <a:latin typeface="Fraunces Bold" pitchFamily="34" charset="0"/>
                <a:ea typeface="Fraunces Bold" pitchFamily="34" charset="-122"/>
                <a:cs typeface="Fraunces Bold" pitchFamily="34" charset="-120"/>
              </a:rPr>
              <a:t>process or workflow change</a:t>
            </a:r>
            <a:pPr algn="l" indent="0" marL="0">
              <a:lnSpc>
                <a:spcPct val="104000"/>
              </a:lnSpc>
              <a:buNone/>
            </a:pPr>
            <a:r>
              <a:rPr lang="en-US" sz="1900" dirty="0">
                <a:solidFill>
                  <a:srgbClr val="FFFFFF"/>
                </a:solidFill>
                <a:latin typeface="Fraunces Medium" pitchFamily="34" charset="0"/>
                <a:ea typeface="Fraunces Medium" pitchFamily="34" charset="-122"/>
                <a:cs typeface="Fraunces Medium" pitchFamily="34" charset="-120"/>
              </a:rPr>
              <a:t> — not a model upgrade and rule imperovements.</a:t>
            </a:r>
            <a:endParaRPr lang="en-US" sz="1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61475" y="473472"/>
            <a:ext cx="10868745" cy="444103"/>
          </a:xfrm>
          <a:prstGeom prst="rect">
            <a:avLst/>
          </a:prstGeom>
          <a:noFill/>
          <a:ln/>
        </p:spPr>
        <p:txBody>
          <a:bodyPr wrap="none" lIns="0" tIns="0" rIns="0" bIns="0" rtlCol="0" anchor="t"/>
          <a:lstStyle/>
          <a:p>
            <a:pPr algn="l" indent="0" marL="0">
              <a:lnSpc>
                <a:spcPct val="104000"/>
              </a:lnSpc>
              <a:buNone/>
            </a:pPr>
            <a:r>
              <a:rPr lang="en-US" sz="2750" dirty="0">
                <a:solidFill>
                  <a:srgbClr val="FFFFFF"/>
                </a:solidFill>
                <a:latin typeface="Fraunces Medium" pitchFamily="34" charset="0"/>
                <a:ea typeface="Fraunces Medium" pitchFamily="34" charset="-122"/>
                <a:cs typeface="Fraunces Medium" pitchFamily="34" charset="-120"/>
              </a:rPr>
              <a:t>Why Simple Review Doesn't work? Strengths &amp; Limits</a:t>
            </a:r>
            <a:endParaRPr lang="en-US" sz="2750" dirty="0"/>
          </a:p>
        </p:txBody>
      </p:sp>
      <p:sp>
        <p:nvSpPr>
          <p:cNvPr id="3" name="Text 1"/>
          <p:cNvSpPr/>
          <p:nvPr/>
        </p:nvSpPr>
        <p:spPr>
          <a:xfrm>
            <a:off x="661475" y="1222871"/>
            <a:ext cx="5261042" cy="228402"/>
          </a:xfrm>
          <a:prstGeom prst="rect">
            <a:avLst/>
          </a:prstGeom>
          <a:noFill/>
          <a:ln/>
        </p:spPr>
        <p:txBody>
          <a:bodyPr wrap="none" lIns="0" tIns="0" rIns="0" bIns="0" rtlCol="0" anchor="t"/>
          <a:lstStyle/>
          <a:p>
            <a:pPr algn="l" indent="0" marL="0">
              <a:lnSpc>
                <a:spcPct val="104000"/>
              </a:lnSpc>
              <a:buNone/>
            </a:pPr>
            <a:r>
              <a:rPr lang="en-US" sz="1350" dirty="0">
                <a:solidFill>
                  <a:srgbClr val="000000"/>
                </a:solidFill>
                <a:latin typeface="Noto Color Emoji" pitchFamily="34" charset="0"/>
                <a:ea typeface="Noto Color Emoji" pitchFamily="34" charset="-122"/>
                <a:cs typeface="Noto Color Emoji" pitchFamily="34" charset="-120"/>
              </a:rPr>
              <a:t>✅</a:t>
            </a:r>
            <a:pPr algn="l" indent="0" marL="0">
              <a:lnSpc>
                <a:spcPct val="104000"/>
              </a:lnSpc>
              <a:buNone/>
            </a:pPr>
            <a:r>
              <a:rPr lang="en-US" sz="1350" dirty="0">
                <a:solidFill>
                  <a:srgbClr val="FFFFFF"/>
                </a:solidFill>
                <a:latin typeface="Fraunces Medium" pitchFamily="34" charset="0"/>
                <a:ea typeface="Fraunces Medium" pitchFamily="34" charset="-122"/>
                <a:cs typeface="Fraunces Medium" pitchFamily="34" charset="-120"/>
              </a:rPr>
              <a:t> Strengths</a:t>
            </a:r>
            <a:endParaRPr lang="en-US" sz="1350" dirty="0"/>
          </a:p>
        </p:txBody>
      </p:sp>
      <p:sp>
        <p:nvSpPr>
          <p:cNvPr id="4" name="Shape 2"/>
          <p:cNvSpPr/>
          <p:nvPr/>
        </p:nvSpPr>
        <p:spPr>
          <a:xfrm>
            <a:off x="661475" y="1588591"/>
            <a:ext cx="5261042" cy="533698"/>
          </a:xfrm>
          <a:prstGeom prst="roundRect">
            <a:avLst>
              <a:gd name="adj" fmla="val 11185"/>
            </a:avLst>
          </a:prstGeom>
          <a:solidFill>
            <a:srgbClr val="080E26"/>
          </a:solidFill>
          <a:ln w="19050">
            <a:solidFill>
              <a:srgbClr val="22C55E"/>
            </a:solidFill>
            <a:prstDash val="solid"/>
          </a:ln>
        </p:spPr>
      </p:sp>
      <p:sp>
        <p:nvSpPr>
          <p:cNvPr id="5" name="Text 3"/>
          <p:cNvSpPr/>
          <p:nvPr/>
        </p:nvSpPr>
        <p:spPr>
          <a:xfrm>
            <a:off x="822602" y="1749723"/>
            <a:ext cx="4938787" cy="211435"/>
          </a:xfrm>
          <a:prstGeom prst="rect">
            <a:avLst/>
          </a:prstGeom>
          <a:noFill/>
          <a:ln/>
        </p:spPr>
        <p:txBody>
          <a:bodyPr wrap="none" lIns="0" tIns="0" rIns="0" bIns="0" rtlCol="0" anchor="t"/>
          <a:lstStyle/>
          <a:p>
            <a:pPr algn="l" indent="0" marL="0">
              <a:lnSpc>
                <a:spcPct val="124000"/>
              </a:lnSpc>
              <a:buNone/>
            </a:pPr>
            <a:r>
              <a:rPr lang="en-US" sz="1100" dirty="0">
                <a:solidFill>
                  <a:srgbClr val="EBECEF"/>
                </a:solidFill>
                <a:latin typeface="Epilogue" pitchFamily="34" charset="0"/>
                <a:ea typeface="Epilogue" pitchFamily="34" charset="-122"/>
                <a:cs typeface="Epilogue" pitchFamily="34" charset="-120"/>
              </a:rPr>
              <a:t>Fast, minimal setup cost</a:t>
            </a:r>
            <a:endParaRPr lang="en-US" sz="1100" dirty="0"/>
          </a:p>
        </p:txBody>
      </p:sp>
      <p:sp>
        <p:nvSpPr>
          <p:cNvPr id="6" name="Shape 4"/>
          <p:cNvSpPr/>
          <p:nvPr/>
        </p:nvSpPr>
        <p:spPr>
          <a:xfrm>
            <a:off x="661475" y="2244427"/>
            <a:ext cx="5261042" cy="533698"/>
          </a:xfrm>
          <a:prstGeom prst="roundRect">
            <a:avLst>
              <a:gd name="adj" fmla="val 11185"/>
            </a:avLst>
          </a:prstGeom>
          <a:solidFill>
            <a:srgbClr val="080E26"/>
          </a:solidFill>
          <a:ln w="19050">
            <a:solidFill>
              <a:srgbClr val="22C55E"/>
            </a:solidFill>
            <a:prstDash val="solid"/>
          </a:ln>
        </p:spPr>
      </p:sp>
      <p:sp>
        <p:nvSpPr>
          <p:cNvPr id="7" name="Text 5"/>
          <p:cNvSpPr/>
          <p:nvPr/>
        </p:nvSpPr>
        <p:spPr>
          <a:xfrm>
            <a:off x="822602" y="2405559"/>
            <a:ext cx="4938787" cy="211435"/>
          </a:xfrm>
          <a:prstGeom prst="rect">
            <a:avLst/>
          </a:prstGeom>
          <a:noFill/>
          <a:ln/>
        </p:spPr>
        <p:txBody>
          <a:bodyPr wrap="none" lIns="0" tIns="0" rIns="0" bIns="0" rtlCol="0" anchor="t"/>
          <a:lstStyle/>
          <a:p>
            <a:pPr algn="l" indent="0" marL="0">
              <a:lnSpc>
                <a:spcPct val="124000"/>
              </a:lnSpc>
              <a:buNone/>
            </a:pPr>
            <a:r>
              <a:rPr lang="en-US" sz="1100" dirty="0">
                <a:solidFill>
                  <a:srgbClr val="EBECEF"/>
                </a:solidFill>
                <a:latin typeface="Epilogue" pitchFamily="34" charset="0"/>
                <a:ea typeface="Epilogue" pitchFamily="34" charset="-122"/>
                <a:cs typeface="Epilogue" pitchFamily="34" charset="-120"/>
              </a:rPr>
              <a:t>Finds "obvious" high-severity issues quickly</a:t>
            </a:r>
            <a:endParaRPr lang="en-US" sz="1100" dirty="0"/>
          </a:p>
        </p:txBody>
      </p:sp>
      <p:sp>
        <p:nvSpPr>
          <p:cNvPr id="8" name="Text 6"/>
          <p:cNvSpPr/>
          <p:nvPr/>
        </p:nvSpPr>
        <p:spPr>
          <a:xfrm>
            <a:off x="6275528" y="1222871"/>
            <a:ext cx="5261042" cy="228402"/>
          </a:xfrm>
          <a:prstGeom prst="rect">
            <a:avLst/>
          </a:prstGeom>
          <a:noFill/>
          <a:ln/>
        </p:spPr>
        <p:txBody>
          <a:bodyPr wrap="none" lIns="0" tIns="0" rIns="0" bIns="0" rtlCol="0" anchor="t"/>
          <a:lstStyle/>
          <a:p>
            <a:pPr algn="l" indent="0" marL="0">
              <a:lnSpc>
                <a:spcPct val="104000"/>
              </a:lnSpc>
              <a:buNone/>
            </a:pPr>
            <a:r>
              <a:rPr lang="en-US" sz="1350" dirty="0">
                <a:solidFill>
                  <a:srgbClr val="000000"/>
                </a:solidFill>
                <a:latin typeface="Noto Color Emoji" pitchFamily="34" charset="0"/>
                <a:ea typeface="Noto Color Emoji" pitchFamily="34" charset="-122"/>
                <a:cs typeface="Noto Color Emoji" pitchFamily="34" charset="-120"/>
              </a:rPr>
              <a:t>⚠️</a:t>
            </a:r>
            <a:pPr algn="l" indent="0" marL="0">
              <a:lnSpc>
                <a:spcPct val="104000"/>
              </a:lnSpc>
              <a:buNone/>
            </a:pPr>
            <a:r>
              <a:rPr lang="en-US" sz="1350" dirty="0">
                <a:solidFill>
                  <a:srgbClr val="FFFFFF"/>
                </a:solidFill>
                <a:latin typeface="Fraunces Medium" pitchFamily="34" charset="0"/>
                <a:ea typeface="Fraunces Medium" pitchFamily="34" charset="-122"/>
                <a:cs typeface="Fraunces Medium" pitchFamily="34" charset="-120"/>
              </a:rPr>
              <a:t> Limits</a:t>
            </a:r>
            <a:endParaRPr lang="en-US" sz="1350" dirty="0"/>
          </a:p>
        </p:txBody>
      </p:sp>
      <p:sp>
        <p:nvSpPr>
          <p:cNvPr id="9" name="Shape 7"/>
          <p:cNvSpPr/>
          <p:nvPr/>
        </p:nvSpPr>
        <p:spPr>
          <a:xfrm>
            <a:off x="6275528" y="1588591"/>
            <a:ext cx="5261042" cy="533698"/>
          </a:xfrm>
          <a:prstGeom prst="roundRect">
            <a:avLst>
              <a:gd name="adj" fmla="val 11185"/>
            </a:avLst>
          </a:prstGeom>
          <a:solidFill>
            <a:srgbClr val="080E26"/>
          </a:solidFill>
          <a:ln w="19050">
            <a:solidFill>
              <a:srgbClr val="EF4444"/>
            </a:solidFill>
            <a:prstDash val="solid"/>
          </a:ln>
        </p:spPr>
      </p:sp>
      <p:sp>
        <p:nvSpPr>
          <p:cNvPr id="10" name="Text 8"/>
          <p:cNvSpPr/>
          <p:nvPr/>
        </p:nvSpPr>
        <p:spPr>
          <a:xfrm>
            <a:off x="6436655" y="1749723"/>
            <a:ext cx="4938787" cy="211435"/>
          </a:xfrm>
          <a:prstGeom prst="rect">
            <a:avLst/>
          </a:prstGeom>
          <a:noFill/>
          <a:ln/>
        </p:spPr>
        <p:txBody>
          <a:bodyPr wrap="none" lIns="0" tIns="0" rIns="0" bIns="0" rtlCol="0" anchor="t"/>
          <a:lstStyle/>
          <a:p>
            <a:pPr algn="l" indent="0" marL="0">
              <a:lnSpc>
                <a:spcPct val="124000"/>
              </a:lnSpc>
              <a:buNone/>
            </a:pPr>
            <a:r>
              <a:rPr lang="en-US" sz="1100" dirty="0">
                <a:solidFill>
                  <a:srgbClr val="EBECEF"/>
                </a:solidFill>
                <a:latin typeface="Epilogue" pitchFamily="34" charset="0"/>
                <a:ea typeface="Epilogue" pitchFamily="34" charset="-122"/>
                <a:cs typeface="Epilogue" pitchFamily="34" charset="-120"/>
              </a:rPr>
              <a:t>Low recall; high run-to-run variance</a:t>
            </a:r>
            <a:endParaRPr lang="en-US" sz="1100" dirty="0"/>
          </a:p>
        </p:txBody>
      </p:sp>
      <p:sp>
        <p:nvSpPr>
          <p:cNvPr id="11" name="Shape 9"/>
          <p:cNvSpPr/>
          <p:nvPr/>
        </p:nvSpPr>
        <p:spPr>
          <a:xfrm>
            <a:off x="6275528" y="2244427"/>
            <a:ext cx="5261042" cy="745133"/>
          </a:xfrm>
          <a:prstGeom prst="roundRect">
            <a:avLst>
              <a:gd name="adj" fmla="val 8011"/>
            </a:avLst>
          </a:prstGeom>
          <a:solidFill>
            <a:srgbClr val="080E26"/>
          </a:solidFill>
          <a:ln w="19050">
            <a:solidFill>
              <a:srgbClr val="EF4444"/>
            </a:solidFill>
            <a:prstDash val="solid"/>
          </a:ln>
        </p:spPr>
      </p:sp>
      <p:sp>
        <p:nvSpPr>
          <p:cNvPr id="12" name="Text 10"/>
          <p:cNvSpPr/>
          <p:nvPr/>
        </p:nvSpPr>
        <p:spPr>
          <a:xfrm>
            <a:off x="6436655" y="2405559"/>
            <a:ext cx="4938787" cy="422870"/>
          </a:xfrm>
          <a:prstGeom prst="rect">
            <a:avLst/>
          </a:prstGeom>
          <a:noFill/>
          <a:ln/>
        </p:spPr>
        <p:txBody>
          <a:bodyPr wrap="square" lIns="0" tIns="0" rIns="0" bIns="0" rtlCol="0" anchor="t">
            <a:normAutofit/>
          </a:bodyPr>
          <a:lstStyle/>
          <a:p>
            <a:pPr algn="l" indent="0" marL="0">
              <a:lnSpc>
                <a:spcPct val="124000"/>
              </a:lnSpc>
              <a:buNone/>
            </a:pPr>
            <a:r>
              <a:rPr lang="en-US" sz="1100" dirty="0">
                <a:solidFill>
                  <a:srgbClr val="EBECEF"/>
                </a:solidFill>
                <a:latin typeface="Epilogue" pitchFamily="34" charset="0"/>
                <a:ea typeface="Epilogue" pitchFamily="34" charset="-122"/>
                <a:cs typeface="Epilogue" pitchFamily="34" charset="-120"/>
              </a:rPr>
              <a:t>Knows patterns, not programming languages — misses language-specific edge cases</a:t>
            </a:r>
            <a:endParaRPr lang="en-US" sz="1100" dirty="0"/>
          </a:p>
        </p:txBody>
      </p:sp>
      <p:sp>
        <p:nvSpPr>
          <p:cNvPr id="13" name="Shape 11"/>
          <p:cNvSpPr/>
          <p:nvPr/>
        </p:nvSpPr>
        <p:spPr>
          <a:xfrm>
            <a:off x="6275528" y="3111698"/>
            <a:ext cx="5261042" cy="533698"/>
          </a:xfrm>
          <a:prstGeom prst="roundRect">
            <a:avLst>
              <a:gd name="adj" fmla="val 11185"/>
            </a:avLst>
          </a:prstGeom>
          <a:solidFill>
            <a:srgbClr val="080E26"/>
          </a:solidFill>
          <a:ln w="19050">
            <a:solidFill>
              <a:srgbClr val="EF4444"/>
            </a:solidFill>
            <a:prstDash val="solid"/>
          </a:ln>
        </p:spPr>
      </p:sp>
      <p:sp>
        <p:nvSpPr>
          <p:cNvPr id="14" name="Text 12"/>
          <p:cNvSpPr/>
          <p:nvPr/>
        </p:nvSpPr>
        <p:spPr>
          <a:xfrm>
            <a:off x="6436655" y="3272830"/>
            <a:ext cx="4938787" cy="211435"/>
          </a:xfrm>
          <a:prstGeom prst="rect">
            <a:avLst/>
          </a:prstGeom>
          <a:noFill/>
          <a:ln/>
        </p:spPr>
        <p:txBody>
          <a:bodyPr wrap="none" lIns="0" tIns="0" rIns="0" bIns="0" rtlCol="0" anchor="t"/>
          <a:lstStyle/>
          <a:p>
            <a:pPr algn="l" indent="0" marL="0">
              <a:lnSpc>
                <a:spcPct val="124000"/>
              </a:lnSpc>
              <a:buNone/>
            </a:pPr>
            <a:r>
              <a:rPr lang="en-US" sz="1100" dirty="0">
                <a:solidFill>
                  <a:srgbClr val="EBECEF"/>
                </a:solidFill>
                <a:latin typeface="Epilogue" pitchFamily="34" charset="0"/>
                <a:ea typeface="Epilogue" pitchFamily="34" charset="-122"/>
                <a:cs typeface="Epilogue" pitchFamily="34" charset="-120"/>
              </a:rPr>
              <a:t>LLM training rewards: takes shortcuts, skips lines, and skips files</a:t>
            </a:r>
            <a:endParaRPr lang="en-US" sz="1100" dirty="0"/>
          </a:p>
        </p:txBody>
      </p:sp>
      <p:sp>
        <p:nvSpPr>
          <p:cNvPr id="15" name="Shape 13"/>
          <p:cNvSpPr/>
          <p:nvPr/>
        </p:nvSpPr>
        <p:spPr>
          <a:xfrm>
            <a:off x="6275528" y="3767534"/>
            <a:ext cx="5261042" cy="745133"/>
          </a:xfrm>
          <a:prstGeom prst="roundRect">
            <a:avLst>
              <a:gd name="adj" fmla="val 8011"/>
            </a:avLst>
          </a:prstGeom>
          <a:solidFill>
            <a:srgbClr val="080E26"/>
          </a:solidFill>
          <a:ln w="19050">
            <a:solidFill>
              <a:srgbClr val="EF4444"/>
            </a:solidFill>
            <a:prstDash val="solid"/>
          </a:ln>
        </p:spPr>
      </p:sp>
      <p:sp>
        <p:nvSpPr>
          <p:cNvPr id="16" name="Text 14"/>
          <p:cNvSpPr/>
          <p:nvPr/>
        </p:nvSpPr>
        <p:spPr>
          <a:xfrm>
            <a:off x="6436655" y="3928666"/>
            <a:ext cx="4938787" cy="422870"/>
          </a:xfrm>
          <a:prstGeom prst="rect">
            <a:avLst/>
          </a:prstGeom>
          <a:noFill/>
          <a:ln/>
        </p:spPr>
        <p:txBody>
          <a:bodyPr wrap="square" lIns="0" tIns="0" rIns="0" bIns="0" rtlCol="0" anchor="t">
            <a:normAutofit/>
          </a:bodyPr>
          <a:lstStyle/>
          <a:p>
            <a:pPr algn="l" indent="0" marL="0">
              <a:lnSpc>
                <a:spcPct val="124000"/>
              </a:lnSpc>
              <a:buNone/>
            </a:pPr>
            <a:r>
              <a:rPr lang="en-US" sz="1100" dirty="0">
                <a:solidFill>
                  <a:srgbClr val="EBECEF"/>
                </a:solidFill>
                <a:latin typeface="Epilogue" pitchFamily="34" charset="0"/>
                <a:ea typeface="Epilogue" pitchFamily="34" charset="-122"/>
                <a:cs typeface="Epilogue" pitchFamily="34" charset="-120"/>
              </a:rPr>
              <a:t>Besides 'good' code, LLM also Trained on vulnerable code — carries bad priors about what "vulnerable" looks like</a:t>
            </a:r>
            <a:endParaRPr lang="en-US" sz="1100" dirty="0"/>
          </a:p>
        </p:txBody>
      </p:sp>
      <p:sp>
        <p:nvSpPr>
          <p:cNvPr id="17" name="Shape 15"/>
          <p:cNvSpPr/>
          <p:nvPr/>
        </p:nvSpPr>
        <p:spPr>
          <a:xfrm>
            <a:off x="6275528" y="4634805"/>
            <a:ext cx="5261042" cy="745133"/>
          </a:xfrm>
          <a:prstGeom prst="roundRect">
            <a:avLst>
              <a:gd name="adj" fmla="val 8011"/>
            </a:avLst>
          </a:prstGeom>
          <a:solidFill>
            <a:srgbClr val="080E26"/>
          </a:solidFill>
          <a:ln w="19050">
            <a:solidFill>
              <a:srgbClr val="EF4444"/>
            </a:solidFill>
            <a:prstDash val="solid"/>
          </a:ln>
        </p:spPr>
      </p:sp>
      <p:sp>
        <p:nvSpPr>
          <p:cNvPr id="18" name="Text 16"/>
          <p:cNvSpPr/>
          <p:nvPr/>
        </p:nvSpPr>
        <p:spPr>
          <a:xfrm>
            <a:off x="6436655" y="4795937"/>
            <a:ext cx="4938787" cy="422870"/>
          </a:xfrm>
          <a:prstGeom prst="rect">
            <a:avLst/>
          </a:prstGeom>
          <a:noFill/>
          <a:ln/>
        </p:spPr>
        <p:txBody>
          <a:bodyPr wrap="square" lIns="0" tIns="0" rIns="0" bIns="0" rtlCol="0" anchor="t">
            <a:normAutofit/>
          </a:bodyPr>
          <a:lstStyle/>
          <a:p>
            <a:pPr algn="l" indent="0" marL="0">
              <a:lnSpc>
                <a:spcPct val="124000"/>
              </a:lnSpc>
              <a:buNone/>
            </a:pPr>
            <a:r>
              <a:rPr lang="en-US" sz="1100" dirty="0">
                <a:solidFill>
                  <a:srgbClr val="EBECEF"/>
                </a:solidFill>
                <a:latin typeface="Epilogue" pitchFamily="34" charset="0"/>
                <a:ea typeface="Epilogue" pitchFamily="34" charset="-122"/>
                <a:cs typeface="Epilogue" pitchFamily="34" charset="-120"/>
              </a:rPr>
              <a:t>Good at "generative" (prediction), not "judgement" — it completes patterns, not evaluates risk</a:t>
            </a:r>
            <a:endParaRPr lang="en-US" sz="1100" dirty="0"/>
          </a:p>
        </p:txBody>
      </p:sp>
      <p:sp>
        <p:nvSpPr>
          <p:cNvPr id="19" name="Shape 17"/>
          <p:cNvSpPr/>
          <p:nvPr/>
        </p:nvSpPr>
        <p:spPr>
          <a:xfrm>
            <a:off x="6275528" y="5502077"/>
            <a:ext cx="5261042" cy="745133"/>
          </a:xfrm>
          <a:prstGeom prst="roundRect">
            <a:avLst>
              <a:gd name="adj" fmla="val 8011"/>
            </a:avLst>
          </a:prstGeom>
          <a:solidFill>
            <a:srgbClr val="080E26"/>
          </a:solidFill>
          <a:ln w="19050">
            <a:solidFill>
              <a:srgbClr val="EF4444"/>
            </a:solidFill>
            <a:prstDash val="solid"/>
          </a:ln>
        </p:spPr>
      </p:sp>
      <p:sp>
        <p:nvSpPr>
          <p:cNvPr id="20" name="Text 18"/>
          <p:cNvSpPr/>
          <p:nvPr/>
        </p:nvSpPr>
        <p:spPr>
          <a:xfrm>
            <a:off x="6436655" y="5663208"/>
            <a:ext cx="4938787" cy="422870"/>
          </a:xfrm>
          <a:prstGeom prst="rect">
            <a:avLst/>
          </a:prstGeom>
          <a:noFill/>
          <a:ln/>
        </p:spPr>
        <p:txBody>
          <a:bodyPr wrap="square" lIns="0" tIns="0" rIns="0" bIns="0" rtlCol="0" anchor="t">
            <a:normAutofit/>
          </a:bodyPr>
          <a:lstStyle/>
          <a:p>
            <a:pPr algn="l" indent="0" marL="0">
              <a:lnSpc>
                <a:spcPct val="124000"/>
              </a:lnSpc>
              <a:buNone/>
            </a:pPr>
            <a:r>
              <a:rPr lang="en-US" sz="1100" dirty="0">
                <a:solidFill>
                  <a:srgbClr val="EBECEF"/>
                </a:solidFill>
                <a:latin typeface="Epilogue" pitchFamily="34" charset="0"/>
                <a:ea typeface="Epilogue" pitchFamily="34" charset="-122"/>
                <a:cs typeface="Epilogue" pitchFamily="34" charset="-120"/>
              </a:rPr>
              <a:t>Non-deterministic — outputs are probability-based, not grounded in real knowledge</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61475" y="1541463"/>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FFFFFF"/>
                </a:solidFill>
                <a:latin typeface="Fraunces Medium" pitchFamily="34" charset="0"/>
                <a:ea typeface="Fraunces Medium" pitchFamily="34" charset="-122"/>
                <a:cs typeface="Fraunces Medium" pitchFamily="34" charset="-120"/>
              </a:rPr>
              <a:t>What Failed in Early Experiments</a:t>
            </a:r>
            <a:endParaRPr lang="en-US" sz="3250" dirty="0"/>
          </a:p>
        </p:txBody>
      </p:sp>
      <p:sp>
        <p:nvSpPr>
          <p:cNvPr id="3" name="Shape 1"/>
          <p:cNvSpPr/>
          <p:nvPr/>
        </p:nvSpPr>
        <p:spPr>
          <a:xfrm>
            <a:off x="661475" y="2388890"/>
            <a:ext cx="3512653" cy="2927648"/>
          </a:xfrm>
          <a:prstGeom prst="roundRect">
            <a:avLst>
              <a:gd name="adj" fmla="val 2373"/>
            </a:avLst>
          </a:prstGeom>
          <a:solidFill>
            <a:srgbClr val="283157"/>
          </a:solidFill>
          <a:ln w="6350">
            <a:solidFill>
              <a:srgbClr val="414A70"/>
            </a:solidFill>
            <a:prstDash val="solid"/>
          </a:ln>
        </p:spPr>
      </p:sp>
      <p:sp>
        <p:nvSpPr>
          <p:cNvPr id="4" name="Text 2"/>
          <p:cNvSpPr/>
          <p:nvPr/>
        </p:nvSpPr>
        <p:spPr>
          <a:xfrm>
            <a:off x="833119" y="2560538"/>
            <a:ext cx="3169364" cy="264815"/>
          </a:xfrm>
          <a:prstGeom prst="rect">
            <a:avLst/>
          </a:prstGeom>
          <a:noFill/>
          <a:ln/>
        </p:spPr>
        <p:txBody>
          <a:bodyPr wrap="none" lIns="0" tIns="0" rIns="0" bIns="0" rtlCol="0" anchor="t"/>
          <a:lstStyle/>
          <a:p>
            <a:pPr algn="l" indent="0" marL="0">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 v1.0 → v1.1: "Fix the Globs"</a:t>
            </a:r>
            <a:endParaRPr lang="en-US" sz="1600" dirty="0"/>
          </a:p>
        </p:txBody>
      </p:sp>
      <p:sp>
        <p:nvSpPr>
          <p:cNvPr id="5" name="Text 3"/>
          <p:cNvSpPr/>
          <p:nvPr/>
        </p:nvSpPr>
        <p:spPr>
          <a:xfrm>
            <a:off x="833119" y="2924572"/>
            <a:ext cx="3169364" cy="1438771"/>
          </a:xfrm>
          <a:prstGeom prst="rect">
            <a:avLst/>
          </a:prstGeom>
          <a:noFill/>
          <a:ln/>
        </p:spPr>
        <p:txBody>
          <a:bodyPr wrap="square" lIns="0" tIns="0" rIns="0" bIns="0" rtlCol="0" anchor="t">
            <a:normAutofit/>
          </a:bodyPr>
          <a:lstStyle/>
          <a:p>
            <a:pPr algn="l" marL="264160" indent="-264160">
              <a:lnSpc>
                <a:spcPct val="133000"/>
              </a:lnSpc>
              <a:buSzPct val="100000"/>
              <a:buChar char="•"/>
            </a:pPr>
            <a:r>
              <a:rPr lang="en-US" sz="1300" dirty="0">
                <a:solidFill>
                  <a:srgbClr val="EBECEF"/>
                </a:solidFill>
                <a:latin typeface="Epilogue" pitchFamily="34" charset="0"/>
                <a:ea typeface="Epilogue" pitchFamily="34" charset="-122"/>
                <a:cs typeface="Epilogue" pitchFamily="34" charset="-120"/>
              </a:rPr>
              <a:t>Widened global-scr-* rules to **/**</a:t>
            </a:r>
            <a:endParaRPr lang="en-US" sz="1300" dirty="0"/>
          </a:p>
          <a:p>
            <a:pPr algn="l" marL="264160" indent="-264160">
              <a:lnSpc>
                <a:spcPct val="133000"/>
              </a:lnSpc>
              <a:buSzPct val="100000"/>
              <a:buChar char="•"/>
            </a:pPr>
            <a:r>
              <a:rPr lang="en-US" sz="1300" dirty="0">
                <a:solidFill>
                  <a:srgbClr val="EBECEF"/>
                </a:solidFill>
                <a:latin typeface="Epilogue" pitchFamily="34" charset="0"/>
                <a:ea typeface="Epilogue" pitchFamily="34" charset="-122"/>
                <a:cs typeface="Epilogue" pitchFamily="34" charset="-120"/>
              </a:rPr>
              <a:t>Result: +5 findings total; recall essentially flat</a:t>
            </a:r>
            <a:endParaRPr lang="en-US" sz="1300" dirty="0"/>
          </a:p>
          <a:p>
            <a:pPr algn="l" marL="264160" indent="-264160">
              <a:lnSpc>
                <a:spcPct val="133000"/>
              </a:lnSpc>
              <a:buSzPct val="100000"/>
              <a:buChar char="•"/>
            </a:pPr>
            <a:r>
              <a:rPr lang="en-US" sz="1300" b="1" dirty="0">
                <a:solidFill>
                  <a:srgbClr val="EBECEF"/>
                </a:solidFill>
                <a:latin typeface="Epilogue Bold" pitchFamily="34" charset="0"/>
                <a:ea typeface="Epilogue Bold" pitchFamily="34" charset="-122"/>
                <a:cs typeface="Epilogue Bold" pitchFamily="34" charset="-120"/>
              </a:rPr>
              <a:t>Lesson:</a:t>
            </a:r>
            <a:pPr algn="l" marL="264160" indent="-264160">
              <a:lnSpc>
                <a:spcPct val="133000"/>
              </a:lnSpc>
              <a:buSzPct val="100000"/>
              <a:buChar char="•"/>
            </a:pPr>
            <a:r>
              <a:rPr lang="en-US" sz="1300" dirty="0">
                <a:solidFill>
                  <a:srgbClr val="EBECEF"/>
                </a:solidFill>
                <a:latin typeface="Epilogue" pitchFamily="34" charset="0"/>
                <a:ea typeface="Epilogue" pitchFamily="34" charset="-122"/>
                <a:cs typeface="Epilogue" pitchFamily="34" charset="-120"/>
              </a:rPr>
              <a:t> Bottleneck was review granularity, not rule file matching</a:t>
            </a:r>
            <a:endParaRPr lang="en-US" sz="1300" dirty="0"/>
          </a:p>
        </p:txBody>
      </p:sp>
      <p:sp>
        <p:nvSpPr>
          <p:cNvPr id="6" name="Shape 4"/>
          <p:cNvSpPr/>
          <p:nvPr/>
        </p:nvSpPr>
        <p:spPr>
          <a:xfrm>
            <a:off x="4339422" y="2388890"/>
            <a:ext cx="3512752" cy="2927648"/>
          </a:xfrm>
          <a:prstGeom prst="roundRect">
            <a:avLst>
              <a:gd name="adj" fmla="val 2373"/>
            </a:avLst>
          </a:prstGeom>
          <a:solidFill>
            <a:srgbClr val="283157"/>
          </a:solidFill>
          <a:ln w="6350">
            <a:solidFill>
              <a:srgbClr val="414A70"/>
            </a:solidFill>
            <a:prstDash val="solid"/>
          </a:ln>
        </p:spPr>
      </p:sp>
      <p:sp>
        <p:nvSpPr>
          <p:cNvPr id="7" name="Text 5"/>
          <p:cNvSpPr/>
          <p:nvPr/>
        </p:nvSpPr>
        <p:spPr>
          <a:xfrm>
            <a:off x="4511066" y="2560538"/>
            <a:ext cx="3169464" cy="781745"/>
          </a:xfrm>
          <a:prstGeom prst="rect">
            <a:avLst/>
          </a:prstGeom>
          <a:noFill/>
          <a:ln/>
        </p:spPr>
        <p:txBody>
          <a:bodyPr wrap="square" lIns="0" tIns="0" rIns="0" bIns="0" rtlCol="0" anchor="t">
            <a:normAutofit/>
          </a:bodyPr>
          <a:lstStyle/>
          <a:p>
            <a:pPr algn="l" indent="0" marL="0">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 Whole-Bundle / Shallow Passes (context window matters)</a:t>
            </a:r>
            <a:endParaRPr lang="en-US" sz="1600" dirty="0"/>
          </a:p>
        </p:txBody>
      </p:sp>
      <p:sp>
        <p:nvSpPr>
          <p:cNvPr id="8" name="Text 6"/>
          <p:cNvSpPr/>
          <p:nvPr/>
        </p:nvSpPr>
        <p:spPr>
          <a:xfrm>
            <a:off x="4511066" y="3441502"/>
            <a:ext cx="3169464" cy="1703388"/>
          </a:xfrm>
          <a:prstGeom prst="rect">
            <a:avLst/>
          </a:prstGeom>
          <a:noFill/>
          <a:ln/>
        </p:spPr>
        <p:txBody>
          <a:bodyPr wrap="square" lIns="0" tIns="0" rIns="0" bIns="0" rtlCol="0" anchor="t">
            <a:normAutofit/>
          </a:bodyPr>
          <a:lstStyle/>
          <a:p>
            <a:pPr algn="l" marL="264160" indent="-264160">
              <a:lnSpc>
                <a:spcPct val="133000"/>
              </a:lnSpc>
              <a:buSzPct val="100000"/>
              <a:buChar char="•"/>
            </a:pPr>
            <a:r>
              <a:rPr lang="en-US" sz="1300" dirty="0">
                <a:solidFill>
                  <a:srgbClr val="EBECEF"/>
                </a:solidFill>
                <a:latin typeface="Epilogue" pitchFamily="34" charset="0"/>
                <a:ea typeface="Epilogue" pitchFamily="34" charset="-122"/>
                <a:cs typeface="Epilogue" pitchFamily="34" charset="-120"/>
              </a:rPr>
              <a:t>v1.2+ explicitly forbids reviewing all files in one prompt</a:t>
            </a:r>
            <a:endParaRPr lang="en-US" sz="1300" dirty="0"/>
          </a:p>
          <a:p>
            <a:pPr algn="l" marL="264160" indent="-264160">
              <a:lnSpc>
                <a:spcPct val="133000"/>
              </a:lnSpc>
              <a:buSzPct val="100000"/>
              <a:buChar char="•"/>
            </a:pPr>
            <a:r>
              <a:rPr lang="en-US" sz="1300" dirty="0">
                <a:solidFill>
                  <a:srgbClr val="EBECEF"/>
                </a:solidFill>
                <a:latin typeface="Epilogue" pitchFamily="34" charset="0"/>
                <a:ea typeface="Epilogue" pitchFamily="34" charset="-122"/>
                <a:cs typeface="Epilogue" pitchFamily="34" charset="-120"/>
              </a:rPr>
              <a:t>Bundle-wide grep without per-file reads creates false confidence</a:t>
            </a:r>
            <a:endParaRPr lang="en-US" sz="1300" dirty="0"/>
          </a:p>
          <a:p>
            <a:pPr algn="l" marL="264160" indent="-264160">
              <a:lnSpc>
                <a:spcPct val="133000"/>
              </a:lnSpc>
              <a:buSzPct val="100000"/>
              <a:buChar char="•"/>
            </a:pPr>
            <a:r>
              <a:rPr lang="en-US" sz="1300" b="1" dirty="0">
                <a:solidFill>
                  <a:srgbClr val="EBECEF"/>
                </a:solidFill>
                <a:latin typeface="Epilogue Bold" pitchFamily="34" charset="0"/>
                <a:ea typeface="Epilogue Bold" pitchFamily="34" charset="-122"/>
                <a:cs typeface="Epilogue Bold" pitchFamily="34" charset="-120"/>
              </a:rPr>
              <a:t>Lesson:</a:t>
            </a:r>
            <a:pPr algn="l" marL="264160" indent="-264160">
              <a:lnSpc>
                <a:spcPct val="133000"/>
              </a:lnSpc>
              <a:buSzPct val="100000"/>
              <a:buChar char="•"/>
            </a:pPr>
            <a:r>
              <a:rPr lang="en-US" sz="1300" dirty="0">
                <a:solidFill>
                  <a:srgbClr val="EBECEF"/>
                </a:solidFill>
                <a:latin typeface="Epilogue" pitchFamily="34" charset="0"/>
                <a:ea typeface="Epilogue" pitchFamily="34" charset="-122"/>
                <a:cs typeface="Epilogue" pitchFamily="34" charset="-120"/>
              </a:rPr>
              <a:t> Surface-level scans miss line-level detail entirely</a:t>
            </a:r>
            <a:endParaRPr lang="en-US" sz="1300" dirty="0"/>
          </a:p>
        </p:txBody>
      </p:sp>
      <p:sp>
        <p:nvSpPr>
          <p:cNvPr id="9" name="Shape 7"/>
          <p:cNvSpPr/>
          <p:nvPr/>
        </p:nvSpPr>
        <p:spPr>
          <a:xfrm>
            <a:off x="8017468" y="2388890"/>
            <a:ext cx="3512653" cy="2927648"/>
          </a:xfrm>
          <a:prstGeom prst="roundRect">
            <a:avLst>
              <a:gd name="adj" fmla="val 2373"/>
            </a:avLst>
          </a:prstGeom>
          <a:solidFill>
            <a:srgbClr val="283157"/>
          </a:solidFill>
          <a:ln w="6350">
            <a:solidFill>
              <a:srgbClr val="414A70"/>
            </a:solidFill>
            <a:prstDash val="solid"/>
          </a:ln>
        </p:spPr>
      </p:sp>
      <p:sp>
        <p:nvSpPr>
          <p:cNvPr id="10" name="Text 8"/>
          <p:cNvSpPr/>
          <p:nvPr/>
        </p:nvSpPr>
        <p:spPr>
          <a:xfrm>
            <a:off x="8189112" y="2560538"/>
            <a:ext cx="3169364" cy="264815"/>
          </a:xfrm>
          <a:prstGeom prst="rect">
            <a:avLst/>
          </a:prstGeom>
          <a:noFill/>
          <a:ln/>
        </p:spPr>
        <p:txBody>
          <a:bodyPr wrap="none" lIns="0" tIns="0" rIns="0" bIns="0" rtlCol="0" anchor="t"/>
          <a:lstStyle/>
          <a:p>
            <a:pPr algn="l" indent="0" marL="0">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 Simple Review Alone</a:t>
            </a:r>
            <a:endParaRPr lang="en-US" sz="1600" dirty="0"/>
          </a:p>
        </p:txBody>
      </p:sp>
      <p:sp>
        <p:nvSpPr>
          <p:cNvPr id="11" name="Text 9"/>
          <p:cNvSpPr/>
          <p:nvPr/>
        </p:nvSpPr>
        <p:spPr>
          <a:xfrm>
            <a:off x="8189112" y="2924572"/>
            <a:ext cx="3169364" cy="1968004"/>
          </a:xfrm>
          <a:prstGeom prst="rect">
            <a:avLst/>
          </a:prstGeom>
          <a:noFill/>
          <a:ln/>
        </p:spPr>
        <p:txBody>
          <a:bodyPr wrap="square" lIns="0" tIns="0" rIns="0" bIns="0" rtlCol="0" anchor="t">
            <a:normAutofit/>
          </a:bodyPr>
          <a:lstStyle/>
          <a:p>
            <a:pPr algn="l" marL="264160" indent="-264160">
              <a:lnSpc>
                <a:spcPct val="133000"/>
              </a:lnSpc>
              <a:buSzPct val="100000"/>
              <a:buChar char="•"/>
            </a:pPr>
            <a:r>
              <a:rPr lang="en-US" sz="1300" dirty="0">
                <a:solidFill>
                  <a:srgbClr val="EBECEF"/>
                </a:solidFill>
                <a:latin typeface="Epilogue" pitchFamily="34" charset="0"/>
                <a:ea typeface="Epilogue" pitchFamily="34" charset="-122"/>
                <a:cs typeface="Epilogue" pitchFamily="34" charset="-120"/>
              </a:rPr>
              <a:t>Cannot reach line-level GT coverage on buffer-overflow-heavy benchmarks</a:t>
            </a:r>
            <a:endParaRPr lang="en-US" sz="1300" dirty="0"/>
          </a:p>
          <a:p>
            <a:pPr algn="l" marL="264160" indent="-264160">
              <a:lnSpc>
                <a:spcPct val="133000"/>
              </a:lnSpc>
              <a:buSzPct val="100000"/>
              <a:buChar char="•"/>
            </a:pPr>
            <a:r>
              <a:rPr lang="en-US" sz="1300" dirty="0">
                <a:solidFill>
                  <a:srgbClr val="EBECEF"/>
                </a:solidFill>
                <a:latin typeface="Epilogue" pitchFamily="34" charset="0"/>
                <a:ea typeface="Epilogue" pitchFamily="34" charset="-122"/>
                <a:cs typeface="Epilogue" pitchFamily="34" charset="-120"/>
              </a:rPr>
              <a:t>Model variance: less than 3% exact overlap between runs</a:t>
            </a:r>
            <a:endParaRPr lang="en-US" sz="1300" dirty="0"/>
          </a:p>
          <a:p>
            <a:pPr algn="l" marL="264160" indent="-264160">
              <a:lnSpc>
                <a:spcPct val="133000"/>
              </a:lnSpc>
              <a:buSzPct val="100000"/>
              <a:buChar char="•"/>
            </a:pPr>
            <a:r>
              <a:rPr lang="en-US" sz="1300" b="1" dirty="0">
                <a:solidFill>
                  <a:srgbClr val="EBECEF"/>
                </a:solidFill>
                <a:latin typeface="Epilogue Bold" pitchFamily="34" charset="0"/>
                <a:ea typeface="Epilogue Bold" pitchFamily="34" charset="-122"/>
                <a:cs typeface="Epilogue Bold" pitchFamily="34" charset="-120"/>
              </a:rPr>
              <a:t>Lesson:</a:t>
            </a:r>
            <a:pPr algn="l" marL="264160" indent="-264160">
              <a:lnSpc>
                <a:spcPct val="133000"/>
              </a:lnSpc>
              <a:buSzPct val="100000"/>
              <a:buChar char="•"/>
            </a:pPr>
            <a:r>
              <a:rPr lang="en-US" sz="1300" dirty="0">
                <a:solidFill>
                  <a:srgbClr val="EBECEF"/>
                </a:solidFill>
                <a:latin typeface="Epilogue" pitchFamily="34" charset="0"/>
                <a:ea typeface="Epilogue" pitchFamily="34" charset="-122"/>
                <a:cs typeface="Epilogue" pitchFamily="34" charset="-120"/>
              </a:rPr>
              <a:t> Stochastic outputs require </a:t>
            </a:r>
            <a:pPr algn="l" marL="264160" indent="-264160">
              <a:lnSpc>
                <a:spcPct val="133000"/>
              </a:lnSpc>
              <a:buSzPct val="100000"/>
              <a:buChar char="•"/>
            </a:pPr>
            <a:r>
              <a:rPr lang="en-US" sz="1300" b="1" dirty="0">
                <a:solidFill>
                  <a:srgbClr val="EBECEF"/>
                </a:solidFill>
                <a:latin typeface="Epilogue Bold" pitchFamily="34" charset="0"/>
                <a:ea typeface="Epilogue Bold" pitchFamily="34" charset="-122"/>
                <a:cs typeface="Epilogue Bold" pitchFamily="34" charset="-120"/>
              </a:rPr>
              <a:t>deterministic</a:t>
            </a:r>
            <a:pPr algn="l" marL="264160" indent="-264160">
              <a:lnSpc>
                <a:spcPct val="133000"/>
              </a:lnSpc>
              <a:buSzPct val="100000"/>
              <a:buChar char="•"/>
            </a:pPr>
            <a:r>
              <a:rPr lang="en-US" sz="1300" dirty="0">
                <a:solidFill>
                  <a:srgbClr val="EBECEF"/>
                </a:solidFill>
                <a:latin typeface="Epilogue" pitchFamily="34" charset="0"/>
                <a:ea typeface="Epilogue" pitchFamily="34" charset="-122"/>
                <a:cs typeface="Epilogue" pitchFamily="34" charset="-120"/>
              </a:rPr>
              <a:t> process anchors</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61475" y="575766"/>
            <a:ext cx="10868745" cy="476448"/>
          </a:xfrm>
          <a:prstGeom prst="rect">
            <a:avLst/>
          </a:prstGeom>
          <a:noFill/>
          <a:ln/>
        </p:spPr>
        <p:txBody>
          <a:bodyPr wrap="none" lIns="0" tIns="0" rIns="0" bIns="0" rtlCol="0" anchor="t"/>
          <a:lstStyle/>
          <a:p>
            <a:pPr algn="l" indent="0" marL="0">
              <a:lnSpc>
                <a:spcPct val="104000"/>
              </a:lnSpc>
              <a:buNone/>
            </a:pPr>
            <a:r>
              <a:rPr lang="en-US" sz="3000" dirty="0">
                <a:solidFill>
                  <a:srgbClr val="FFFFFF"/>
                </a:solidFill>
                <a:latin typeface="Fraunces Medium" pitchFamily="34" charset="0"/>
                <a:ea typeface="Fraunces Medium" pitchFamily="34" charset="-122"/>
                <a:cs typeface="Fraunces Medium" pitchFamily="34" charset="-120"/>
              </a:rPr>
              <a:t>What Worked — Specific to Code Review</a:t>
            </a:r>
            <a:endParaRPr lang="en-US" sz="300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1475" y="1333302"/>
            <a:ext cx="3529222" cy="2521446"/>
          </a:xfrm>
          <a:prstGeom prst="rect">
            <a:avLst/>
          </a:prstGeom>
        </p:spPr>
      </p:pic>
      <p:sp>
        <p:nvSpPr>
          <p:cNvPr id="4" name="Text 1"/>
          <p:cNvSpPr/>
          <p:nvPr/>
        </p:nvSpPr>
        <p:spPr>
          <a:xfrm>
            <a:off x="2311739" y="1434902"/>
            <a:ext cx="228693" cy="285849"/>
          </a:xfrm>
          <a:prstGeom prst="rect">
            <a:avLst/>
          </a:prstGeom>
          <a:noFill/>
          <a:ln/>
        </p:spPr>
        <p:txBody>
          <a:bodyPr wrap="none" lIns="0" tIns="0" rIns="0" bIns="0" rtlCol="0" anchor="ctr"/>
          <a:lstStyle/>
          <a:p>
            <a:pPr algn="ctr" indent="0" marL="0">
              <a:lnSpc>
                <a:spcPct val="100000"/>
              </a:lnSpc>
              <a:buNone/>
            </a:pPr>
            <a:r>
              <a:rPr lang="en-US" sz="1800" dirty="0">
                <a:solidFill>
                  <a:srgbClr val="EBECEF"/>
                </a:solidFill>
                <a:latin typeface="Fraunces Medium" pitchFamily="34" charset="0"/>
                <a:ea typeface="Fraunces Medium" pitchFamily="34" charset="-122"/>
                <a:cs typeface="Fraunces Medium" pitchFamily="34" charset="-120"/>
              </a:rPr>
              <a:t>1</a:t>
            </a:r>
            <a:endParaRPr lang="en-US" sz="1800" dirty="0"/>
          </a:p>
        </p:txBody>
      </p:sp>
      <p:sp>
        <p:nvSpPr>
          <p:cNvPr id="5" name="Text 2"/>
          <p:cNvSpPr/>
          <p:nvPr/>
        </p:nvSpPr>
        <p:spPr>
          <a:xfrm>
            <a:off x="832921" y="1950244"/>
            <a:ext cx="3186330" cy="238224"/>
          </a:xfrm>
          <a:prstGeom prst="rect">
            <a:avLst/>
          </a:prstGeom>
          <a:noFill/>
          <a:ln/>
        </p:spPr>
        <p:txBody>
          <a:bodyPr wrap="none" lIns="0" tIns="0" rIns="0" bIns="0" rtlCol="0" anchor="t"/>
          <a:lstStyle/>
          <a:p>
            <a:pPr algn="l" indent="0" marL="0">
              <a:lnSpc>
                <a:spcPct val="104000"/>
              </a:lnSpc>
              <a:buNone/>
            </a:pPr>
            <a:r>
              <a:rPr lang="en-US" sz="1500" dirty="0">
                <a:solidFill>
                  <a:srgbClr val="EBECEF"/>
                </a:solidFill>
                <a:latin typeface="Fraunces Medium" pitchFamily="34" charset="0"/>
                <a:ea typeface="Fraunces Medium" pitchFamily="34" charset="-122"/>
                <a:cs typeface="Fraunces Medium" pitchFamily="34" charset="-120"/>
              </a:rPr>
              <a:t>Ask Specific Questions</a:t>
            </a:r>
            <a:endParaRPr lang="en-US" sz="1500" dirty="0"/>
          </a:p>
        </p:txBody>
      </p:sp>
      <p:sp>
        <p:nvSpPr>
          <p:cNvPr id="6" name="Text 3"/>
          <p:cNvSpPr/>
          <p:nvPr/>
        </p:nvSpPr>
        <p:spPr>
          <a:xfrm>
            <a:off x="832921" y="2272804"/>
            <a:ext cx="3186330" cy="1172270"/>
          </a:xfrm>
          <a:prstGeom prst="rect">
            <a:avLst/>
          </a:prstGeom>
          <a:noFill/>
          <a:ln/>
        </p:spPr>
        <p:txBody>
          <a:bodyPr wrap="square" lIns="0" tIns="0" rIns="0" bIns="0" rtlCol="0" anchor="t">
            <a:normAutofit/>
          </a:bodyPr>
          <a:lstStyle/>
          <a:p>
            <a:pPr algn="l" indent="0" marL="0">
              <a:lnSpc>
                <a:spcPct val="128000"/>
              </a:lnSpc>
              <a:buNone/>
            </a:pPr>
            <a:r>
              <a:rPr lang="en-US" sz="1200" dirty="0">
                <a:solidFill>
                  <a:srgbClr val="EBECEF"/>
                </a:solidFill>
                <a:latin typeface="Epilogue" pitchFamily="34" charset="0"/>
                <a:ea typeface="Epilogue" pitchFamily="34" charset="-122"/>
                <a:cs typeface="Epilogue" pitchFamily="34" charset="-120"/>
              </a:rPr>
              <a:t>Instead of “identify vulnerable code,” ask targeted questions like “does this function validate buffer length before memcpy?” Specificity forces the LLM to reason, not pattern-match.</a:t>
            </a:r>
            <a:endParaRPr lang="en-US" sz="120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31187" y="1333302"/>
            <a:ext cx="3529222" cy="2521446"/>
          </a:xfrm>
          <a:prstGeom prst="rect">
            <a:avLst/>
          </a:prstGeom>
        </p:spPr>
      </p:pic>
      <p:sp>
        <p:nvSpPr>
          <p:cNvPr id="8" name="Text 4"/>
          <p:cNvSpPr/>
          <p:nvPr/>
        </p:nvSpPr>
        <p:spPr>
          <a:xfrm>
            <a:off x="5981451" y="1434902"/>
            <a:ext cx="228693" cy="285849"/>
          </a:xfrm>
          <a:prstGeom prst="rect">
            <a:avLst/>
          </a:prstGeom>
          <a:noFill/>
          <a:ln/>
        </p:spPr>
        <p:txBody>
          <a:bodyPr wrap="none" lIns="0" tIns="0" rIns="0" bIns="0" rtlCol="0" anchor="ctr"/>
          <a:lstStyle/>
          <a:p>
            <a:pPr algn="ctr" indent="0" marL="0">
              <a:lnSpc>
                <a:spcPct val="100000"/>
              </a:lnSpc>
              <a:buNone/>
            </a:pPr>
            <a:r>
              <a:rPr lang="en-US" sz="1800" dirty="0">
                <a:solidFill>
                  <a:srgbClr val="EBECEF"/>
                </a:solidFill>
                <a:latin typeface="Fraunces Medium" pitchFamily="34" charset="0"/>
                <a:ea typeface="Fraunces Medium" pitchFamily="34" charset="-122"/>
                <a:cs typeface="Fraunces Medium" pitchFamily="34" charset="-120"/>
              </a:rPr>
              <a:t>2</a:t>
            </a:r>
            <a:endParaRPr lang="en-US" sz="1800" dirty="0"/>
          </a:p>
        </p:txBody>
      </p:sp>
      <p:sp>
        <p:nvSpPr>
          <p:cNvPr id="9" name="Text 5"/>
          <p:cNvSpPr/>
          <p:nvPr/>
        </p:nvSpPr>
        <p:spPr>
          <a:xfrm>
            <a:off x="4502633" y="1950244"/>
            <a:ext cx="3186330" cy="476448"/>
          </a:xfrm>
          <a:prstGeom prst="rect">
            <a:avLst/>
          </a:prstGeom>
          <a:noFill/>
          <a:ln/>
        </p:spPr>
        <p:txBody>
          <a:bodyPr wrap="square" lIns="0" tIns="0" rIns="0" bIns="0" rtlCol="0" anchor="t">
            <a:normAutofit/>
          </a:bodyPr>
          <a:lstStyle/>
          <a:p>
            <a:pPr algn="l" indent="0" marL="0">
              <a:lnSpc>
                <a:spcPct val="104000"/>
              </a:lnSpc>
              <a:buNone/>
            </a:pPr>
            <a:r>
              <a:rPr lang="en-US" sz="1500" dirty="0">
                <a:solidFill>
                  <a:srgbClr val="EBECEF"/>
                </a:solidFill>
                <a:latin typeface="Fraunces Medium" pitchFamily="34" charset="0"/>
                <a:ea typeface="Fraunces Medium" pitchFamily="34" charset="-122"/>
                <a:cs typeface="Fraunces Medium" pitchFamily="34" charset="-120"/>
              </a:rPr>
              <a:t>Show Examples of Good, Bad, and Potentially Bad</a:t>
            </a:r>
            <a:endParaRPr lang="en-US" sz="1500" dirty="0"/>
          </a:p>
        </p:txBody>
      </p:sp>
      <p:sp>
        <p:nvSpPr>
          <p:cNvPr id="10" name="Text 6"/>
          <p:cNvSpPr/>
          <p:nvPr/>
        </p:nvSpPr>
        <p:spPr>
          <a:xfrm>
            <a:off x="4502633" y="2511028"/>
            <a:ext cx="3186330" cy="1172270"/>
          </a:xfrm>
          <a:prstGeom prst="rect">
            <a:avLst/>
          </a:prstGeom>
          <a:noFill/>
          <a:ln/>
        </p:spPr>
        <p:txBody>
          <a:bodyPr wrap="square" lIns="0" tIns="0" rIns="0" bIns="0" rtlCol="0" anchor="t">
            <a:normAutofit/>
          </a:bodyPr>
          <a:lstStyle/>
          <a:p>
            <a:pPr algn="l" indent="0" marL="0">
              <a:lnSpc>
                <a:spcPct val="128000"/>
              </a:lnSpc>
              <a:buNone/>
            </a:pPr>
            <a:r>
              <a:rPr lang="en-US" sz="1200" dirty="0">
                <a:solidFill>
                  <a:srgbClr val="EBECEF"/>
                </a:solidFill>
                <a:latin typeface="Epilogue" pitchFamily="34" charset="0"/>
                <a:ea typeface="Epilogue" pitchFamily="34" charset="-122"/>
                <a:cs typeface="Epilogue" pitchFamily="34" charset="-120"/>
              </a:rPr>
              <a:t>Provide concrete code examples in each prompt/rule. Label what safe code looks like, what vulnerable code looks like, and what ambiguous patterns to flag. Don't leave it to the model to infer.</a:t>
            </a:r>
            <a:endParaRPr lang="en-US" sz="1200" dirty="0"/>
          </a:p>
        </p:txBody>
      </p:sp>
      <p:pic>
        <p:nvPicPr>
          <p:cNvPr id="11"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00899" y="1333302"/>
            <a:ext cx="3529321" cy="2521446"/>
          </a:xfrm>
          <a:prstGeom prst="rect">
            <a:avLst/>
          </a:prstGeom>
        </p:spPr>
      </p:pic>
      <p:sp>
        <p:nvSpPr>
          <p:cNvPr id="12" name="Text 7"/>
          <p:cNvSpPr/>
          <p:nvPr/>
        </p:nvSpPr>
        <p:spPr>
          <a:xfrm>
            <a:off x="9651163" y="1434902"/>
            <a:ext cx="228693" cy="285849"/>
          </a:xfrm>
          <a:prstGeom prst="rect">
            <a:avLst/>
          </a:prstGeom>
          <a:noFill/>
          <a:ln/>
        </p:spPr>
        <p:txBody>
          <a:bodyPr wrap="none" lIns="0" tIns="0" rIns="0" bIns="0" rtlCol="0" anchor="ctr"/>
          <a:lstStyle/>
          <a:p>
            <a:pPr algn="ctr" indent="0" marL="0">
              <a:lnSpc>
                <a:spcPct val="100000"/>
              </a:lnSpc>
              <a:buNone/>
            </a:pPr>
            <a:r>
              <a:rPr lang="en-US" sz="1800" dirty="0">
                <a:solidFill>
                  <a:srgbClr val="EBECEF"/>
                </a:solidFill>
                <a:latin typeface="Fraunces Medium" pitchFamily="34" charset="0"/>
                <a:ea typeface="Fraunces Medium" pitchFamily="34" charset="-122"/>
                <a:cs typeface="Fraunces Medium" pitchFamily="34" charset="-120"/>
              </a:rPr>
              <a:t>3</a:t>
            </a:r>
            <a:endParaRPr lang="en-US" sz="1800" dirty="0"/>
          </a:p>
        </p:txBody>
      </p:sp>
      <p:sp>
        <p:nvSpPr>
          <p:cNvPr id="13" name="Text 8"/>
          <p:cNvSpPr/>
          <p:nvPr/>
        </p:nvSpPr>
        <p:spPr>
          <a:xfrm>
            <a:off x="8172345" y="1950244"/>
            <a:ext cx="3186430" cy="476448"/>
          </a:xfrm>
          <a:prstGeom prst="rect">
            <a:avLst/>
          </a:prstGeom>
          <a:noFill/>
          <a:ln/>
        </p:spPr>
        <p:txBody>
          <a:bodyPr wrap="square" lIns="0" tIns="0" rIns="0" bIns="0" rtlCol="0" anchor="t">
            <a:normAutofit/>
          </a:bodyPr>
          <a:lstStyle/>
          <a:p>
            <a:pPr algn="l" indent="0" marL="0">
              <a:lnSpc>
                <a:spcPct val="104000"/>
              </a:lnSpc>
              <a:buNone/>
            </a:pPr>
            <a:r>
              <a:rPr lang="en-US" sz="1500" dirty="0">
                <a:solidFill>
                  <a:srgbClr val="EBECEF"/>
                </a:solidFill>
                <a:latin typeface="Fraunces Medium" pitchFamily="34" charset="0"/>
                <a:ea typeface="Fraunces Medium" pitchFamily="34" charset="-122"/>
                <a:cs typeface="Fraunces Medium" pitchFamily="34" charset="-120"/>
              </a:rPr>
              <a:t>Don't Be Greedy — Review Limited Files at a Time</a:t>
            </a:r>
            <a:endParaRPr lang="en-US" sz="1500" dirty="0"/>
          </a:p>
        </p:txBody>
      </p:sp>
      <p:sp>
        <p:nvSpPr>
          <p:cNvPr id="14" name="Text 9"/>
          <p:cNvSpPr/>
          <p:nvPr/>
        </p:nvSpPr>
        <p:spPr>
          <a:xfrm>
            <a:off x="8172345" y="2511028"/>
            <a:ext cx="3186430" cy="937816"/>
          </a:xfrm>
          <a:prstGeom prst="rect">
            <a:avLst/>
          </a:prstGeom>
          <a:noFill/>
          <a:ln/>
        </p:spPr>
        <p:txBody>
          <a:bodyPr wrap="square" lIns="0" tIns="0" rIns="0" bIns="0" rtlCol="0" anchor="t">
            <a:normAutofit/>
          </a:bodyPr>
          <a:lstStyle/>
          <a:p>
            <a:pPr algn="l" indent="0" marL="0">
              <a:lnSpc>
                <a:spcPct val="128000"/>
              </a:lnSpc>
              <a:buNone/>
            </a:pPr>
            <a:r>
              <a:rPr lang="en-US" sz="1200" dirty="0">
                <a:solidFill>
                  <a:srgbClr val="EBECEF"/>
                </a:solidFill>
                <a:latin typeface="Epilogue" pitchFamily="34" charset="0"/>
                <a:ea typeface="Epilogue" pitchFamily="34" charset="-122"/>
                <a:cs typeface="Epilogue" pitchFamily="34" charset="-120"/>
              </a:rPr>
              <a:t>Asking the LLM to review an entire bundle at once leads to shallow, skipped coverage. Review file-by-file to maintain depth and line-level attention.</a:t>
            </a:r>
            <a:endParaRPr lang="en-US" sz="1200" dirty="0"/>
          </a:p>
        </p:txBody>
      </p:sp>
      <p:pic>
        <p:nvPicPr>
          <p:cNvPr id="15"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1475" y="3995241"/>
            <a:ext cx="3529222" cy="2286992"/>
          </a:xfrm>
          <a:prstGeom prst="rect">
            <a:avLst/>
          </a:prstGeom>
        </p:spPr>
      </p:pic>
      <p:sp>
        <p:nvSpPr>
          <p:cNvPr id="16" name="Text 10"/>
          <p:cNvSpPr/>
          <p:nvPr/>
        </p:nvSpPr>
        <p:spPr>
          <a:xfrm>
            <a:off x="2311739" y="4096841"/>
            <a:ext cx="228693" cy="285849"/>
          </a:xfrm>
          <a:prstGeom prst="rect">
            <a:avLst/>
          </a:prstGeom>
          <a:noFill/>
          <a:ln/>
        </p:spPr>
        <p:txBody>
          <a:bodyPr wrap="none" lIns="0" tIns="0" rIns="0" bIns="0" rtlCol="0" anchor="ctr"/>
          <a:lstStyle/>
          <a:p>
            <a:pPr algn="ctr" indent="0" marL="0">
              <a:lnSpc>
                <a:spcPct val="100000"/>
              </a:lnSpc>
              <a:buNone/>
            </a:pPr>
            <a:r>
              <a:rPr lang="en-US" sz="1800" dirty="0">
                <a:solidFill>
                  <a:srgbClr val="EBECEF"/>
                </a:solidFill>
                <a:latin typeface="Fraunces Medium" pitchFamily="34" charset="0"/>
                <a:ea typeface="Fraunces Medium" pitchFamily="34" charset="-122"/>
                <a:cs typeface="Fraunces Medium" pitchFamily="34" charset="-120"/>
              </a:rPr>
              <a:t>4</a:t>
            </a:r>
            <a:endParaRPr lang="en-US" sz="1800" dirty="0"/>
          </a:p>
        </p:txBody>
      </p:sp>
      <p:sp>
        <p:nvSpPr>
          <p:cNvPr id="17" name="Text 11"/>
          <p:cNvSpPr/>
          <p:nvPr/>
        </p:nvSpPr>
        <p:spPr>
          <a:xfrm>
            <a:off x="832921" y="4612184"/>
            <a:ext cx="3186330" cy="476448"/>
          </a:xfrm>
          <a:prstGeom prst="rect">
            <a:avLst/>
          </a:prstGeom>
          <a:noFill/>
          <a:ln/>
        </p:spPr>
        <p:txBody>
          <a:bodyPr wrap="square" lIns="0" tIns="0" rIns="0" bIns="0" rtlCol="0" anchor="t">
            <a:normAutofit/>
          </a:bodyPr>
          <a:lstStyle/>
          <a:p>
            <a:pPr algn="l" indent="0" marL="0">
              <a:lnSpc>
                <a:spcPct val="104000"/>
              </a:lnSpc>
              <a:buNone/>
            </a:pPr>
            <a:r>
              <a:rPr lang="en-US" sz="1500" dirty="0">
                <a:solidFill>
                  <a:srgbClr val="EBECEF"/>
                </a:solidFill>
                <a:latin typeface="Fraunces Medium" pitchFamily="34" charset="0"/>
                <a:ea typeface="Fraunces Medium" pitchFamily="34" charset="-122"/>
                <a:cs typeface="Fraunces Medium" pitchFamily="34" charset="-120"/>
              </a:rPr>
              <a:t>Trust but Verify — Confirm Every File Was Reviewed</a:t>
            </a:r>
            <a:endParaRPr lang="en-US" sz="1500" dirty="0"/>
          </a:p>
        </p:txBody>
      </p:sp>
      <p:sp>
        <p:nvSpPr>
          <p:cNvPr id="18" name="Text 12"/>
          <p:cNvSpPr/>
          <p:nvPr/>
        </p:nvSpPr>
        <p:spPr>
          <a:xfrm>
            <a:off x="832921" y="5172968"/>
            <a:ext cx="3186330" cy="703362"/>
          </a:xfrm>
          <a:prstGeom prst="rect">
            <a:avLst/>
          </a:prstGeom>
          <a:noFill/>
          <a:ln/>
        </p:spPr>
        <p:txBody>
          <a:bodyPr wrap="square" lIns="0" tIns="0" rIns="0" bIns="0" rtlCol="0" anchor="t">
            <a:normAutofit/>
          </a:bodyPr>
          <a:lstStyle/>
          <a:p>
            <a:pPr algn="l" indent="0" marL="0">
              <a:lnSpc>
                <a:spcPct val="128000"/>
              </a:lnSpc>
              <a:buNone/>
            </a:pPr>
            <a:r>
              <a:rPr lang="en-US" sz="1200" dirty="0">
                <a:solidFill>
                  <a:srgbClr val="EBECEF"/>
                </a:solidFill>
                <a:latin typeface="Epilogue" pitchFamily="34" charset="0"/>
                <a:ea typeface="Epilogue" pitchFamily="34" charset="-122"/>
                <a:cs typeface="Epilogue" pitchFamily="34" charset="-120"/>
              </a:rPr>
              <a:t>After each pass, verify the LLM actually read and responded to every file. Don't assume coverage — check it explicitly.</a:t>
            </a:r>
            <a:endParaRPr lang="en-US" sz="1200" dirty="0"/>
          </a:p>
        </p:txBody>
      </p:sp>
      <p:pic>
        <p:nvPicPr>
          <p:cNvPr id="19"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31187" y="3995241"/>
            <a:ext cx="3529222" cy="2286992"/>
          </a:xfrm>
          <a:prstGeom prst="rect">
            <a:avLst/>
          </a:prstGeom>
        </p:spPr>
      </p:pic>
      <p:sp>
        <p:nvSpPr>
          <p:cNvPr id="20" name="Text 13"/>
          <p:cNvSpPr/>
          <p:nvPr/>
        </p:nvSpPr>
        <p:spPr>
          <a:xfrm>
            <a:off x="5981451" y="4096841"/>
            <a:ext cx="228693" cy="285849"/>
          </a:xfrm>
          <a:prstGeom prst="rect">
            <a:avLst/>
          </a:prstGeom>
          <a:noFill/>
          <a:ln/>
        </p:spPr>
        <p:txBody>
          <a:bodyPr wrap="none" lIns="0" tIns="0" rIns="0" bIns="0" rtlCol="0" anchor="ctr"/>
          <a:lstStyle/>
          <a:p>
            <a:pPr algn="ctr" indent="0" marL="0">
              <a:lnSpc>
                <a:spcPct val="100000"/>
              </a:lnSpc>
              <a:buNone/>
            </a:pPr>
            <a:r>
              <a:rPr lang="en-US" sz="1800" dirty="0">
                <a:solidFill>
                  <a:srgbClr val="EBECEF"/>
                </a:solidFill>
                <a:latin typeface="Fraunces Medium" pitchFamily="34" charset="0"/>
                <a:ea typeface="Fraunces Medium" pitchFamily="34" charset="-122"/>
                <a:cs typeface="Fraunces Medium" pitchFamily="34" charset="-120"/>
              </a:rPr>
              <a:t>5</a:t>
            </a:r>
            <a:endParaRPr lang="en-US" sz="1800" dirty="0"/>
          </a:p>
        </p:txBody>
      </p:sp>
      <p:sp>
        <p:nvSpPr>
          <p:cNvPr id="21" name="Text 14"/>
          <p:cNvSpPr/>
          <p:nvPr/>
        </p:nvSpPr>
        <p:spPr>
          <a:xfrm>
            <a:off x="4502633" y="4612184"/>
            <a:ext cx="3186330" cy="238224"/>
          </a:xfrm>
          <a:prstGeom prst="rect">
            <a:avLst/>
          </a:prstGeom>
          <a:noFill/>
          <a:ln/>
        </p:spPr>
        <p:txBody>
          <a:bodyPr wrap="none" lIns="0" tIns="0" rIns="0" bIns="0" rtlCol="0" anchor="t"/>
          <a:lstStyle/>
          <a:p>
            <a:pPr algn="l" indent="0" marL="0">
              <a:lnSpc>
                <a:spcPct val="104000"/>
              </a:lnSpc>
              <a:buNone/>
            </a:pPr>
            <a:r>
              <a:rPr lang="en-US" sz="1500" dirty="0">
                <a:solidFill>
                  <a:srgbClr val="EBECEF"/>
                </a:solidFill>
                <a:latin typeface="Fraunces Medium" pitchFamily="34" charset="0"/>
                <a:ea typeface="Fraunces Medium" pitchFamily="34" charset="-122"/>
                <a:cs typeface="Fraunces Medium" pitchFamily="34" charset="-120"/>
              </a:rPr>
              <a:t>Leverage Deterministic Knowledge</a:t>
            </a:r>
            <a:endParaRPr lang="en-US" sz="1500" dirty="0"/>
          </a:p>
        </p:txBody>
      </p:sp>
      <p:sp>
        <p:nvSpPr>
          <p:cNvPr id="22" name="Text 15"/>
          <p:cNvSpPr/>
          <p:nvPr/>
        </p:nvSpPr>
        <p:spPr>
          <a:xfrm>
            <a:off x="4502633" y="4934744"/>
            <a:ext cx="3186330" cy="1172270"/>
          </a:xfrm>
          <a:prstGeom prst="rect">
            <a:avLst/>
          </a:prstGeom>
          <a:noFill/>
          <a:ln/>
        </p:spPr>
        <p:txBody>
          <a:bodyPr wrap="square" lIns="0" tIns="0" rIns="0" bIns="0" rtlCol="0" anchor="t">
            <a:normAutofit/>
          </a:bodyPr>
          <a:lstStyle/>
          <a:p>
            <a:pPr algn="l" indent="0" marL="0">
              <a:lnSpc>
                <a:spcPct val="128000"/>
              </a:lnSpc>
              <a:buNone/>
            </a:pPr>
            <a:r>
              <a:rPr lang="en-US" sz="1200" dirty="0">
                <a:solidFill>
                  <a:srgbClr val="EBECEF"/>
                </a:solidFill>
                <a:latin typeface="Epilogue" pitchFamily="34" charset="0"/>
                <a:ea typeface="Epilogue" pitchFamily="34" charset="-122"/>
                <a:cs typeface="Epilogue" pitchFamily="34" charset="-120"/>
              </a:rPr>
              <a:t>If a pattern is known to be bad (e.g., strcpy without bounds check), write it down. Use Cursor/agent to codify it as a rule or script. Use deterministic tools as a solid, reliable base layer.</a:t>
            </a:r>
            <a:endParaRPr lang="en-US" sz="1200" dirty="0"/>
          </a:p>
        </p:txBody>
      </p:sp>
      <p:pic>
        <p:nvPicPr>
          <p:cNvPr id="23"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000899" y="3995241"/>
            <a:ext cx="3529321" cy="2286992"/>
          </a:xfrm>
          <a:prstGeom prst="rect">
            <a:avLst/>
          </a:prstGeom>
        </p:spPr>
      </p:pic>
      <p:sp>
        <p:nvSpPr>
          <p:cNvPr id="24" name="Text 16"/>
          <p:cNvSpPr/>
          <p:nvPr/>
        </p:nvSpPr>
        <p:spPr>
          <a:xfrm>
            <a:off x="9651163" y="4096841"/>
            <a:ext cx="228693" cy="285849"/>
          </a:xfrm>
          <a:prstGeom prst="rect">
            <a:avLst/>
          </a:prstGeom>
          <a:noFill/>
          <a:ln/>
        </p:spPr>
        <p:txBody>
          <a:bodyPr wrap="none" lIns="0" tIns="0" rIns="0" bIns="0" rtlCol="0" anchor="ctr"/>
          <a:lstStyle/>
          <a:p>
            <a:pPr algn="ctr" indent="0" marL="0">
              <a:lnSpc>
                <a:spcPct val="100000"/>
              </a:lnSpc>
              <a:buNone/>
            </a:pPr>
            <a:r>
              <a:rPr lang="en-US" sz="1800" dirty="0">
                <a:solidFill>
                  <a:srgbClr val="EBECEF"/>
                </a:solidFill>
                <a:latin typeface="Fraunces Medium" pitchFamily="34" charset="0"/>
                <a:ea typeface="Fraunces Medium" pitchFamily="34" charset="-122"/>
                <a:cs typeface="Fraunces Medium" pitchFamily="34" charset="-120"/>
              </a:rPr>
              <a:t>6</a:t>
            </a:r>
            <a:endParaRPr lang="en-US" sz="1800" dirty="0"/>
          </a:p>
        </p:txBody>
      </p:sp>
      <p:sp>
        <p:nvSpPr>
          <p:cNvPr id="25" name="Text 17"/>
          <p:cNvSpPr/>
          <p:nvPr/>
        </p:nvSpPr>
        <p:spPr>
          <a:xfrm>
            <a:off x="8172345" y="4612184"/>
            <a:ext cx="3186430" cy="476448"/>
          </a:xfrm>
          <a:prstGeom prst="rect">
            <a:avLst/>
          </a:prstGeom>
          <a:noFill/>
          <a:ln/>
        </p:spPr>
        <p:txBody>
          <a:bodyPr wrap="square" lIns="0" tIns="0" rIns="0" bIns="0" rtlCol="0" anchor="t">
            <a:normAutofit/>
          </a:bodyPr>
          <a:lstStyle/>
          <a:p>
            <a:pPr algn="l" indent="0" marL="0">
              <a:lnSpc>
                <a:spcPct val="104000"/>
              </a:lnSpc>
              <a:buNone/>
            </a:pPr>
            <a:r>
              <a:rPr lang="en-US" sz="1500" dirty="0">
                <a:solidFill>
                  <a:srgbClr val="EBECEF"/>
                </a:solidFill>
                <a:latin typeface="Fraunces Medium" pitchFamily="34" charset="0"/>
                <a:ea typeface="Fraunces Medium" pitchFamily="34" charset="-122"/>
                <a:cs typeface="Fraunces Medium" pitchFamily="34" charset="-120"/>
              </a:rPr>
              <a:t>Control the Pace and Process — Pause and Go Deeper</a:t>
            </a:r>
            <a:endParaRPr lang="en-US" sz="1500" dirty="0"/>
          </a:p>
        </p:txBody>
      </p:sp>
      <p:sp>
        <p:nvSpPr>
          <p:cNvPr id="26" name="Text 18"/>
          <p:cNvSpPr/>
          <p:nvPr/>
        </p:nvSpPr>
        <p:spPr>
          <a:xfrm>
            <a:off x="8172345" y="5172968"/>
            <a:ext cx="3186430" cy="937816"/>
          </a:xfrm>
          <a:prstGeom prst="rect">
            <a:avLst/>
          </a:prstGeom>
          <a:noFill/>
          <a:ln/>
        </p:spPr>
        <p:txBody>
          <a:bodyPr wrap="square" lIns="0" tIns="0" rIns="0" bIns="0" rtlCol="0" anchor="t">
            <a:normAutofit/>
          </a:bodyPr>
          <a:lstStyle/>
          <a:p>
            <a:pPr algn="l" indent="0" marL="0">
              <a:lnSpc>
                <a:spcPct val="128000"/>
              </a:lnSpc>
              <a:buNone/>
            </a:pPr>
            <a:r>
              <a:rPr lang="en-US" sz="1200" dirty="0">
                <a:solidFill>
                  <a:srgbClr val="EBECEF"/>
                </a:solidFill>
                <a:latin typeface="Epilogue" pitchFamily="34" charset="0"/>
                <a:ea typeface="Epilogue" pitchFamily="34" charset="-122"/>
                <a:cs typeface="Epilogue" pitchFamily="34" charset="-120"/>
              </a:rPr>
              <a:t>Don't rush through files. Pause at suspicious patterns, ask follow-up questions, and probe deeper. Process discipline beats model capability.</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61475" y="454819"/>
            <a:ext cx="10868745" cy="258465"/>
          </a:xfrm>
          <a:prstGeom prst="rect">
            <a:avLst/>
          </a:prstGeom>
          <a:noFill/>
          <a:ln/>
        </p:spPr>
        <p:txBody>
          <a:bodyPr wrap="none" lIns="0" tIns="0" rIns="0" bIns="0" rtlCol="0" anchor="t"/>
          <a:lstStyle/>
          <a:p>
            <a:pPr algn="l" indent="0" marL="0">
              <a:lnSpc>
                <a:spcPct val="104000"/>
              </a:lnSpc>
              <a:buNone/>
            </a:pPr>
            <a:r>
              <a:rPr lang="en-US" sz="1600" dirty="0">
                <a:solidFill>
                  <a:srgbClr val="FFFFFF"/>
                </a:solidFill>
                <a:latin typeface="Fraunces Medium" pitchFamily="34" charset="0"/>
                <a:ea typeface="Fraunces Medium" pitchFamily="34" charset="-122"/>
                <a:cs typeface="Fraunces Medium" pitchFamily="34" charset="-120"/>
              </a:rPr>
              <a:t>Beyond Code Review</a:t>
            </a:r>
            <a:endParaRPr lang="en-US" sz="1600" dirty="0"/>
          </a:p>
        </p:txBody>
      </p:sp>
      <p:pic>
        <p:nvPicPr>
          <p:cNvPr id="3" name="Image 0" descr="preencoded.png">    </p:cNvPr>
          <p:cNvPicPr>
            <a:picLocks noChangeAspect="1"/>
          </p:cNvPicPr>
          <p:nvPr/>
        </p:nvPicPr>
        <p:blipFill>
          <a:blip r:embed="rId1"/>
          <a:stretch>
            <a:fillRect/>
          </a:stretch>
        </p:blipFill>
        <p:spPr>
          <a:xfrm>
            <a:off x="661475" y="795933"/>
            <a:ext cx="10868745" cy="5931198"/>
          </a:xfrm>
          <a:prstGeom prst="rect">
            <a:avLst/>
          </a:prstGeom>
        </p:spPr>
      </p:pic>
      <p:sp>
        <p:nvSpPr>
          <p:cNvPr id="4" name="Text 1"/>
          <p:cNvSpPr/>
          <p:nvPr/>
        </p:nvSpPr>
        <p:spPr>
          <a:xfrm>
            <a:off x="5382365" y="3305153"/>
            <a:ext cx="1471916" cy="881373"/>
          </a:xfrm>
          <a:prstGeom prst="rect">
            <a:avLst/>
          </a:prstGeom>
          <a:noFill/>
          <a:ln/>
        </p:spPr>
        <p:txBody>
          <a:bodyPr wrap="square" lIns="0" tIns="0" rIns="0" bIns="0" rtlCol="0" anchor="t">
            <a:normAutofit/>
          </a:bodyPr>
          <a:lstStyle/>
          <a:p>
            <a:pPr algn="ctr" indent="0" marL="0">
              <a:lnSpc>
                <a:spcPct val="104000"/>
              </a:lnSpc>
              <a:buNone/>
            </a:pPr>
            <a:r>
              <a:rPr lang="en-US" sz="1850" dirty="0">
                <a:solidFill>
                  <a:srgbClr val="FCEC99"/>
                </a:solidFill>
                <a:latin typeface="Fraunces Medium" pitchFamily="34" charset="0"/>
                <a:ea typeface="Fraunces Medium" pitchFamily="34" charset="-122"/>
                <a:cs typeface="Fraunces Medium" pitchFamily="34" charset="-120"/>
              </a:rPr>
              <a:t>You + LLM = Trustworthy Workflow</a:t>
            </a:r>
            <a:endParaRPr lang="en-US" sz="1850" dirty="0"/>
          </a:p>
        </p:txBody>
      </p:sp>
      <p:sp>
        <p:nvSpPr>
          <p:cNvPr id="5" name="Text 2"/>
          <p:cNvSpPr/>
          <p:nvPr/>
        </p:nvSpPr>
        <p:spPr>
          <a:xfrm>
            <a:off x="8916596" y="1905286"/>
            <a:ext cx="1642727" cy="587146"/>
          </a:xfrm>
          <a:prstGeom prst="rect">
            <a:avLst/>
          </a:prstGeom>
          <a:noFill/>
          <a:ln/>
        </p:spPr>
        <p:txBody>
          <a:bodyPr wrap="square" lIns="0" tIns="0" rIns="0" bIns="0" rtlCol="0" anchor="t">
            <a:normAutofit/>
          </a:bodyPr>
          <a:lstStyle/>
          <a:p>
            <a:pPr algn="ctr" indent="0" marL="0">
              <a:lnSpc>
                <a:spcPct val="104000"/>
              </a:lnSpc>
              <a:buNone/>
            </a:pPr>
            <a:r>
              <a:rPr lang="en-US" sz="1850" dirty="0">
                <a:solidFill>
                  <a:srgbClr val="FCEC99"/>
                </a:solidFill>
                <a:latin typeface="Fraunces Medium" pitchFamily="34" charset="0"/>
                <a:ea typeface="Fraunces Medium" pitchFamily="34" charset="-122"/>
                <a:cs typeface="Fraunces Medium" pitchFamily="34" charset="-120"/>
              </a:rPr>
              <a:t>Commands (Methodology)</a:t>
            </a:r>
            <a:endParaRPr lang="en-US" sz="1850" dirty="0"/>
          </a:p>
        </p:txBody>
      </p:sp>
      <p:sp>
        <p:nvSpPr>
          <p:cNvPr id="6" name="Text 3"/>
          <p:cNvSpPr/>
          <p:nvPr/>
        </p:nvSpPr>
        <p:spPr>
          <a:xfrm>
            <a:off x="8440778" y="2577431"/>
            <a:ext cx="2594363" cy="353072"/>
          </a:xfrm>
          <a:prstGeom prst="rect">
            <a:avLst/>
          </a:prstGeom>
          <a:noFill/>
          <a:ln/>
        </p:spPr>
        <p:txBody>
          <a:bodyPr wrap="square" lIns="0" tIns="0" rIns="0" bIns="0" rtlCol="0" anchor="t">
            <a:normAutofit/>
          </a:bodyPr>
          <a:lstStyle/>
          <a:p>
            <a:pPr algn="ctr" indent="0" marL="0">
              <a:lnSpc>
                <a:spcPct val="78000"/>
              </a:lnSpc>
              <a:buNone/>
            </a:pPr>
            <a:r>
              <a:rPr lang="en-US" sz="1450" dirty="0">
                <a:solidFill>
                  <a:srgbClr val="000000"/>
                </a:solidFill>
                <a:latin typeface="Epilogue" pitchFamily="34" charset="0"/>
                <a:ea typeface="Epilogue" pitchFamily="34" charset="-122"/>
                <a:cs typeface="Epilogue" pitchFamily="34" charset="-120"/>
              </a:rPr>
              <a:t>Define precise instructions and workflows</a:t>
            </a:r>
            <a:endParaRPr lang="en-US" sz="1450" dirty="0"/>
          </a:p>
        </p:txBody>
      </p:sp>
      <p:sp>
        <p:nvSpPr>
          <p:cNvPr id="7" name="Text 4"/>
          <p:cNvSpPr/>
          <p:nvPr/>
        </p:nvSpPr>
        <p:spPr>
          <a:xfrm>
            <a:off x="1581538" y="4834479"/>
            <a:ext cx="1709089" cy="587146"/>
          </a:xfrm>
          <a:prstGeom prst="rect">
            <a:avLst/>
          </a:prstGeom>
          <a:noFill/>
          <a:ln/>
        </p:spPr>
        <p:txBody>
          <a:bodyPr wrap="square" lIns="0" tIns="0" rIns="0" bIns="0" rtlCol="0" anchor="t">
            <a:normAutofit/>
          </a:bodyPr>
          <a:lstStyle/>
          <a:p>
            <a:pPr algn="ctr" indent="0" marL="0">
              <a:lnSpc>
                <a:spcPct val="104000"/>
              </a:lnSpc>
              <a:buNone/>
            </a:pPr>
            <a:r>
              <a:rPr lang="en-US" sz="1850" dirty="0">
                <a:solidFill>
                  <a:srgbClr val="FCEC99"/>
                </a:solidFill>
                <a:latin typeface="Fraunces Medium" pitchFamily="34" charset="0"/>
                <a:ea typeface="Fraunces Medium" pitchFamily="34" charset="-122"/>
                <a:cs typeface="Fraunces Medium" pitchFamily="34" charset="-120"/>
              </a:rPr>
              <a:t>Iteration (Improvement)</a:t>
            </a:r>
            <a:endParaRPr lang="en-US" sz="1850" dirty="0"/>
          </a:p>
        </p:txBody>
      </p:sp>
      <p:sp>
        <p:nvSpPr>
          <p:cNvPr id="8" name="Text 5"/>
          <p:cNvSpPr/>
          <p:nvPr/>
        </p:nvSpPr>
        <p:spPr>
          <a:xfrm>
            <a:off x="1138901" y="5506624"/>
            <a:ext cx="2594363" cy="353073"/>
          </a:xfrm>
          <a:prstGeom prst="rect">
            <a:avLst/>
          </a:prstGeom>
          <a:noFill/>
          <a:ln/>
        </p:spPr>
        <p:txBody>
          <a:bodyPr wrap="square" lIns="0" tIns="0" rIns="0" bIns="0" rtlCol="0" anchor="t">
            <a:normAutofit/>
          </a:bodyPr>
          <a:lstStyle/>
          <a:p>
            <a:pPr algn="ctr" indent="0" marL="0">
              <a:lnSpc>
                <a:spcPct val="78000"/>
              </a:lnSpc>
              <a:buNone/>
            </a:pPr>
            <a:r>
              <a:rPr lang="en-US" sz="1450" dirty="0">
                <a:solidFill>
                  <a:srgbClr val="000000"/>
                </a:solidFill>
                <a:latin typeface="Epilogue" pitchFamily="34" charset="0"/>
                <a:ea typeface="Epilogue" pitchFamily="34" charset="-122"/>
                <a:cs typeface="Epilogue" pitchFamily="34" charset="-120"/>
              </a:rPr>
              <a:t>Refine outputs through repeated cycles</a:t>
            </a:r>
            <a:endParaRPr lang="en-US" sz="1450" dirty="0"/>
          </a:p>
        </p:txBody>
      </p:sp>
      <p:sp>
        <p:nvSpPr>
          <p:cNvPr id="9" name="Text 6"/>
          <p:cNvSpPr/>
          <p:nvPr/>
        </p:nvSpPr>
        <p:spPr>
          <a:xfrm>
            <a:off x="1675525" y="1477023"/>
            <a:ext cx="2106776" cy="292919"/>
          </a:xfrm>
          <a:prstGeom prst="rect">
            <a:avLst/>
          </a:prstGeom>
          <a:noFill/>
          <a:ln/>
        </p:spPr>
        <p:txBody>
          <a:bodyPr wrap="none" lIns="0" tIns="0" rIns="0" bIns="0" rtlCol="0" anchor="t"/>
          <a:lstStyle/>
          <a:p>
            <a:pPr algn="ctr" indent="0" marL="0">
              <a:lnSpc>
                <a:spcPct val="104000"/>
              </a:lnSpc>
              <a:buNone/>
            </a:pPr>
            <a:r>
              <a:rPr lang="en-US" sz="1850" dirty="0">
                <a:solidFill>
                  <a:srgbClr val="FCEC99"/>
                </a:solidFill>
                <a:latin typeface="Fraunces Medium" pitchFamily="34" charset="0"/>
                <a:ea typeface="Fraunces Medium" pitchFamily="34" charset="-122"/>
                <a:cs typeface="Fraunces Medium" pitchFamily="34" charset="-120"/>
              </a:rPr>
              <a:t>Rules (Knowledge)</a:t>
            </a:r>
            <a:endParaRPr lang="en-US" sz="1850" dirty="0"/>
          </a:p>
        </p:txBody>
      </p:sp>
      <p:sp>
        <p:nvSpPr>
          <p:cNvPr id="10" name="Text 7"/>
          <p:cNvSpPr/>
          <p:nvPr/>
        </p:nvSpPr>
        <p:spPr>
          <a:xfrm>
            <a:off x="1431813" y="1854941"/>
            <a:ext cx="2594363" cy="353072"/>
          </a:xfrm>
          <a:prstGeom prst="rect">
            <a:avLst/>
          </a:prstGeom>
          <a:noFill/>
          <a:ln/>
        </p:spPr>
        <p:txBody>
          <a:bodyPr wrap="square" lIns="0" tIns="0" rIns="0" bIns="0" rtlCol="0" anchor="t">
            <a:normAutofit/>
          </a:bodyPr>
          <a:lstStyle/>
          <a:p>
            <a:pPr algn="ctr" indent="0" marL="0">
              <a:lnSpc>
                <a:spcPct val="78000"/>
              </a:lnSpc>
              <a:buNone/>
            </a:pPr>
            <a:r>
              <a:rPr lang="en-US" sz="1450" dirty="0">
                <a:solidFill>
                  <a:srgbClr val="000000"/>
                </a:solidFill>
                <a:latin typeface="Epilogue" pitchFamily="34" charset="0"/>
                <a:ea typeface="Epilogue" pitchFamily="34" charset="-122"/>
                <a:cs typeface="Epilogue" pitchFamily="34" charset="-120"/>
              </a:rPr>
              <a:t>Encode judgement and standards</a:t>
            </a:r>
            <a:endParaRPr lang="en-US" sz="1450" dirty="0"/>
          </a:p>
        </p:txBody>
      </p:sp>
      <p:sp>
        <p:nvSpPr>
          <p:cNvPr id="11" name="Text 8"/>
          <p:cNvSpPr/>
          <p:nvPr/>
        </p:nvSpPr>
        <p:spPr>
          <a:xfrm>
            <a:off x="8336493" y="5305242"/>
            <a:ext cx="2175264" cy="587146"/>
          </a:xfrm>
          <a:prstGeom prst="rect">
            <a:avLst/>
          </a:prstGeom>
          <a:noFill/>
          <a:ln/>
        </p:spPr>
        <p:txBody>
          <a:bodyPr wrap="square" lIns="0" tIns="0" rIns="0" bIns="0" rtlCol="0" anchor="t">
            <a:normAutofit/>
          </a:bodyPr>
          <a:lstStyle/>
          <a:p>
            <a:pPr algn="ctr" indent="0" marL="0">
              <a:lnSpc>
                <a:spcPct val="104000"/>
              </a:lnSpc>
              <a:buNone/>
            </a:pPr>
            <a:r>
              <a:rPr lang="en-US" sz="1850" dirty="0">
                <a:solidFill>
                  <a:srgbClr val="FCEC99"/>
                </a:solidFill>
                <a:latin typeface="Fraunces Medium" pitchFamily="34" charset="0"/>
                <a:ea typeface="Fraunces Medium" pitchFamily="34" charset="-122"/>
                <a:cs typeface="Fraunces Medium" pitchFamily="34" charset="-120"/>
              </a:rPr>
              <a:t>Deterministic (Regression Guard)</a:t>
            </a:r>
            <a:endParaRPr lang="en-US" sz="1850" dirty="0"/>
          </a:p>
        </p:txBody>
      </p:sp>
      <p:sp>
        <p:nvSpPr>
          <p:cNvPr id="12" name="Text 9"/>
          <p:cNvSpPr/>
          <p:nvPr/>
        </p:nvSpPr>
        <p:spPr>
          <a:xfrm>
            <a:off x="8126944" y="5977387"/>
            <a:ext cx="2594363" cy="353073"/>
          </a:xfrm>
          <a:prstGeom prst="rect">
            <a:avLst/>
          </a:prstGeom>
          <a:noFill/>
          <a:ln/>
        </p:spPr>
        <p:txBody>
          <a:bodyPr wrap="square" lIns="0" tIns="0" rIns="0" bIns="0" rtlCol="0" anchor="t">
            <a:normAutofit/>
          </a:bodyPr>
          <a:lstStyle/>
          <a:p>
            <a:pPr algn="ctr" indent="0" marL="0">
              <a:lnSpc>
                <a:spcPct val="78000"/>
              </a:lnSpc>
              <a:buNone/>
            </a:pPr>
            <a:r>
              <a:rPr lang="en-US" sz="1450" dirty="0">
                <a:solidFill>
                  <a:srgbClr val="000000"/>
                </a:solidFill>
                <a:latin typeface="Epilogue" pitchFamily="34" charset="0"/>
                <a:ea typeface="Epilogue" pitchFamily="34" charset="-122"/>
                <a:cs typeface="Epilogue" pitchFamily="34" charset="-120"/>
              </a:rPr>
              <a:t>Lock down known-bad patterns</a:t>
            </a:r>
            <a:endParaRPr lang="en-US" sz="1450" dirty="0"/>
          </a:p>
        </p:txBody>
      </p:sp>
      <p:sp>
        <p:nvSpPr>
          <p:cNvPr id="13" name="Shape 10"/>
          <p:cNvSpPr/>
          <p:nvPr/>
        </p:nvSpPr>
        <p:spPr>
          <a:xfrm>
            <a:off x="661475" y="6819999"/>
            <a:ext cx="5333569" cy="453628"/>
          </a:xfrm>
          <a:prstGeom prst="roundRect">
            <a:avLst>
              <a:gd name="adj" fmla="val 7657"/>
            </a:avLst>
          </a:prstGeom>
          <a:solidFill>
            <a:srgbClr val="283157"/>
          </a:solidFill>
          <a:ln w="6350">
            <a:solidFill>
              <a:srgbClr val="414A70"/>
            </a:solidFill>
            <a:prstDash val="solid"/>
          </a:ln>
        </p:spPr>
      </p:sp>
      <p:sp>
        <p:nvSpPr>
          <p:cNvPr id="14" name="Text 11"/>
          <p:cNvSpPr/>
          <p:nvPr/>
        </p:nvSpPr>
        <p:spPr>
          <a:xfrm>
            <a:off x="750472" y="6908998"/>
            <a:ext cx="5155575" cy="154980"/>
          </a:xfrm>
          <a:prstGeom prst="rect">
            <a:avLst/>
          </a:prstGeom>
          <a:noFill/>
          <a:ln/>
        </p:spPr>
        <p:txBody>
          <a:bodyPr wrap="none" lIns="0" tIns="0" rIns="0" bIns="0" rtlCol="0" anchor="t"/>
          <a:lstStyle/>
          <a:p>
            <a:pPr algn="l" indent="0" marL="0">
              <a:lnSpc>
                <a:spcPct val="104000"/>
              </a:lnSpc>
              <a:buNone/>
            </a:pPr>
            <a:r>
              <a:rPr lang="en-US" sz="950" dirty="0">
                <a:solidFill>
                  <a:srgbClr val="EBECEF"/>
                </a:solidFill>
                <a:latin typeface="Fraunces Medium" pitchFamily="34" charset="0"/>
                <a:ea typeface="Fraunces Medium" pitchFamily="34" charset="-122"/>
                <a:cs typeface="Fraunces Medium" pitchFamily="34" charset="-120"/>
              </a:rPr>
              <a:t>Deterministic as the Floor</a:t>
            </a:r>
            <a:endParaRPr lang="en-US" sz="950" dirty="0"/>
          </a:p>
        </p:txBody>
      </p:sp>
      <p:sp>
        <p:nvSpPr>
          <p:cNvPr id="15" name="Text 12"/>
          <p:cNvSpPr/>
          <p:nvPr/>
        </p:nvSpPr>
        <p:spPr>
          <a:xfrm>
            <a:off x="750472" y="7105253"/>
            <a:ext cx="5155575" cy="79375"/>
          </a:xfrm>
          <a:prstGeom prst="rect">
            <a:avLst/>
          </a:prstGeom>
          <a:noFill/>
          <a:ln/>
        </p:spPr>
        <p:txBody>
          <a:bodyPr wrap="none" lIns="0" tIns="0" rIns="0" bIns="0" rtlCol="0" anchor="t"/>
          <a:lstStyle/>
          <a:p>
            <a:pPr algn="l" indent="0" marL="0">
              <a:lnSpc>
                <a:spcPct val="100000"/>
              </a:lnSpc>
              <a:buNone/>
            </a:pPr>
            <a:r>
              <a:rPr lang="en-US" sz="500" dirty="0">
                <a:solidFill>
                  <a:srgbClr val="EBECEF"/>
                </a:solidFill>
                <a:latin typeface="Epilogue" pitchFamily="34" charset="0"/>
                <a:ea typeface="Epilogue" pitchFamily="34" charset="-122"/>
                <a:cs typeface="Epilogue" pitchFamily="34" charset="-120"/>
              </a:rPr>
              <a:t>Known-bad patterns, rules, and scripts lock in gains and prevent regression. The reliable base layer.</a:t>
            </a:r>
            <a:endParaRPr lang="en-US" sz="500" dirty="0"/>
          </a:p>
        </p:txBody>
      </p:sp>
      <p:sp>
        <p:nvSpPr>
          <p:cNvPr id="16" name="Shape 13"/>
          <p:cNvSpPr/>
          <p:nvPr/>
        </p:nvSpPr>
        <p:spPr>
          <a:xfrm>
            <a:off x="6203001" y="6819999"/>
            <a:ext cx="5333569" cy="453628"/>
          </a:xfrm>
          <a:prstGeom prst="roundRect">
            <a:avLst>
              <a:gd name="adj" fmla="val 7657"/>
            </a:avLst>
          </a:prstGeom>
          <a:solidFill>
            <a:srgbClr val="283157"/>
          </a:solidFill>
          <a:ln w="6350">
            <a:solidFill>
              <a:srgbClr val="414A70"/>
            </a:solidFill>
            <a:prstDash val="solid"/>
          </a:ln>
        </p:spPr>
      </p:sp>
      <p:sp>
        <p:nvSpPr>
          <p:cNvPr id="17" name="Text 14"/>
          <p:cNvSpPr/>
          <p:nvPr/>
        </p:nvSpPr>
        <p:spPr>
          <a:xfrm>
            <a:off x="6291998" y="6908998"/>
            <a:ext cx="5155575" cy="154980"/>
          </a:xfrm>
          <a:prstGeom prst="rect">
            <a:avLst/>
          </a:prstGeom>
          <a:noFill/>
          <a:ln/>
        </p:spPr>
        <p:txBody>
          <a:bodyPr wrap="none" lIns="0" tIns="0" rIns="0" bIns="0" rtlCol="0" anchor="t"/>
          <a:lstStyle/>
          <a:p>
            <a:pPr algn="l" indent="0" marL="0">
              <a:lnSpc>
                <a:spcPct val="104000"/>
              </a:lnSpc>
              <a:buNone/>
            </a:pPr>
            <a:r>
              <a:rPr lang="en-US" sz="950" dirty="0">
                <a:solidFill>
                  <a:srgbClr val="EBECEF"/>
                </a:solidFill>
                <a:latin typeface="Fraunces Medium" pitchFamily="34" charset="0"/>
                <a:ea typeface="Fraunces Medium" pitchFamily="34" charset="-122"/>
                <a:cs typeface="Fraunces Medium" pitchFamily="34" charset="-120"/>
              </a:rPr>
              <a:t>Non-Deterministic as the Ceiling</a:t>
            </a:r>
            <a:endParaRPr lang="en-US" sz="950" dirty="0"/>
          </a:p>
        </p:txBody>
      </p:sp>
      <p:sp>
        <p:nvSpPr>
          <p:cNvPr id="18" name="Text 15"/>
          <p:cNvSpPr/>
          <p:nvPr/>
        </p:nvSpPr>
        <p:spPr>
          <a:xfrm>
            <a:off x="6291998" y="7105253"/>
            <a:ext cx="5155575" cy="79375"/>
          </a:xfrm>
          <a:prstGeom prst="rect">
            <a:avLst/>
          </a:prstGeom>
          <a:noFill/>
          <a:ln/>
        </p:spPr>
        <p:txBody>
          <a:bodyPr wrap="none" lIns="0" tIns="0" rIns="0" bIns="0" rtlCol="0" anchor="t"/>
          <a:lstStyle/>
          <a:p>
            <a:pPr algn="l" indent="0" marL="0">
              <a:lnSpc>
                <a:spcPct val="100000"/>
              </a:lnSpc>
              <a:buNone/>
            </a:pPr>
            <a:r>
              <a:rPr lang="en-US" sz="500" dirty="0">
                <a:solidFill>
                  <a:srgbClr val="EBECEF"/>
                </a:solidFill>
                <a:latin typeface="Epilogue" pitchFamily="34" charset="0"/>
                <a:ea typeface="Epilogue" pitchFamily="34" charset="-122"/>
                <a:cs typeface="Epilogue" pitchFamily="34" charset="-120"/>
              </a:rPr>
              <a:t>Better prompts, examples, and model tuning push the frontier. Your expertise deepens the model’s understanding.</a:t>
            </a:r>
            <a:endParaRPr lang="en-US" sz="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61475" y="459780"/>
            <a:ext cx="10868745" cy="500658"/>
          </a:xfrm>
          <a:prstGeom prst="rect">
            <a:avLst/>
          </a:prstGeom>
          <a:noFill/>
          <a:ln/>
        </p:spPr>
        <p:txBody>
          <a:bodyPr wrap="none" lIns="0" tIns="0" rIns="0" bIns="0" rtlCol="0" anchor="t"/>
          <a:lstStyle/>
          <a:p>
            <a:pPr algn="l" indent="0" marL="0">
              <a:lnSpc>
                <a:spcPct val="104000"/>
              </a:lnSpc>
              <a:buNone/>
            </a:pPr>
            <a:r>
              <a:rPr lang="en-US" sz="3150" dirty="0">
                <a:solidFill>
                  <a:srgbClr val="FFFFFF"/>
                </a:solidFill>
                <a:latin typeface="Fraunces Medium" pitchFamily="34" charset="0"/>
                <a:ea typeface="Fraunces Medium" pitchFamily="34" charset="-122"/>
                <a:cs typeface="Fraunces Medium" pitchFamily="34" charset="-120"/>
              </a:rPr>
              <a:t>Tooling &amp; Measurement Loop</a:t>
            </a:r>
            <a:endParaRPr lang="en-US" sz="3150" dirty="0"/>
          </a:p>
        </p:txBody>
      </p:sp>
      <p:pic>
        <p:nvPicPr>
          <p:cNvPr id="3" name="Image 0" descr="preencoded.png">    </p:cNvPr>
          <p:cNvPicPr>
            <a:picLocks noChangeAspect="1"/>
          </p:cNvPicPr>
          <p:nvPr/>
        </p:nvPicPr>
        <p:blipFill>
          <a:blip r:embed="rId1"/>
          <a:stretch>
            <a:fillRect/>
          </a:stretch>
        </p:blipFill>
        <p:spPr>
          <a:xfrm>
            <a:off x="851077" y="1270794"/>
            <a:ext cx="10489541" cy="5127427"/>
          </a:xfrm>
          <a:prstGeom prst="rect">
            <a:avLst/>
          </a:prstGeom>
        </p:spPr>
      </p:pic>
      <p:sp>
        <p:nvSpPr>
          <p:cNvPr id="4" name="Text 1"/>
          <p:cNvSpPr/>
          <p:nvPr/>
        </p:nvSpPr>
        <p:spPr>
          <a:xfrm>
            <a:off x="1101789" y="2882127"/>
            <a:ext cx="3532266" cy="611369"/>
          </a:xfrm>
          <a:prstGeom prst="rect">
            <a:avLst/>
          </a:prstGeom>
          <a:noFill/>
          <a:ln/>
        </p:spPr>
        <p:txBody>
          <a:bodyPr wrap="square" lIns="0" tIns="0" rIns="0" bIns="0" rtlCol="0" anchor="t">
            <a:normAutofit/>
          </a:bodyPr>
          <a:lstStyle/>
          <a:p>
            <a:pPr algn="ctr" indent="0" marL="0">
              <a:lnSpc>
                <a:spcPct val="104000"/>
              </a:lnSpc>
              <a:buNone/>
            </a:pPr>
            <a:r>
              <a:rPr lang="en-US" sz="1900" dirty="0">
                <a:solidFill>
                  <a:srgbClr val="EBECEF"/>
                </a:solidFill>
                <a:latin typeface="Fraunces Medium" pitchFamily="34" charset="0"/>
                <a:ea typeface="Fraunces Medium" pitchFamily="34" charset="-122"/>
                <a:cs typeface="Fraunces Medium" pitchFamily="34" charset="-120"/>
              </a:rPr>
              <a:t>Run Improved Guided Workflow</a:t>
            </a:r>
            <a:endParaRPr lang="en-US" sz="1900" dirty="0"/>
          </a:p>
        </p:txBody>
      </p:sp>
      <p:sp>
        <p:nvSpPr>
          <p:cNvPr id="5" name="Text 2"/>
          <p:cNvSpPr/>
          <p:nvPr/>
        </p:nvSpPr>
        <p:spPr>
          <a:xfrm>
            <a:off x="6894704" y="1861141"/>
            <a:ext cx="2445415" cy="305684"/>
          </a:xfrm>
          <a:prstGeom prst="rect">
            <a:avLst/>
          </a:prstGeom>
          <a:noFill/>
          <a:ln/>
        </p:spPr>
        <p:txBody>
          <a:bodyPr wrap="none" lIns="0" tIns="0" rIns="0" bIns="0" rtlCol="0" anchor="t"/>
          <a:lstStyle/>
          <a:p>
            <a:pPr algn="ctr" indent="0" marL="0">
              <a:lnSpc>
                <a:spcPct val="104000"/>
              </a:lnSpc>
              <a:buNone/>
            </a:pPr>
            <a:r>
              <a:rPr lang="en-US" sz="1900" dirty="0">
                <a:solidFill>
                  <a:srgbClr val="EBECEF"/>
                </a:solidFill>
                <a:latin typeface="Fraunces Medium" pitchFamily="34" charset="0"/>
                <a:ea typeface="Fraunces Medium" pitchFamily="34" charset="-122"/>
                <a:cs typeface="Fraunces Medium" pitchFamily="34" charset="-120"/>
              </a:rPr>
              <a:t>Generate Artifacts</a:t>
            </a:r>
            <a:endParaRPr lang="en-US" sz="1900" dirty="0"/>
          </a:p>
        </p:txBody>
      </p:sp>
      <p:sp>
        <p:nvSpPr>
          <p:cNvPr id="6" name="Text 3"/>
          <p:cNvSpPr/>
          <p:nvPr/>
        </p:nvSpPr>
        <p:spPr>
          <a:xfrm>
            <a:off x="7628839" y="4274010"/>
            <a:ext cx="3389446" cy="305684"/>
          </a:xfrm>
          <a:prstGeom prst="rect">
            <a:avLst/>
          </a:prstGeom>
          <a:noFill/>
          <a:ln/>
        </p:spPr>
        <p:txBody>
          <a:bodyPr wrap="none" lIns="0" tIns="0" rIns="0" bIns="0" rtlCol="0" anchor="t"/>
          <a:lstStyle/>
          <a:p>
            <a:pPr algn="ctr" indent="0" marL="0">
              <a:lnSpc>
                <a:spcPct val="104000"/>
              </a:lnSpc>
              <a:buNone/>
            </a:pPr>
            <a:r>
              <a:rPr lang="en-US" sz="1900" dirty="0">
                <a:solidFill>
                  <a:srgbClr val="EBECEF"/>
                </a:solidFill>
                <a:latin typeface="Fraunces Medium" pitchFamily="34" charset="0"/>
                <a:ea typeface="Fraunces Medium" pitchFamily="34" charset="-122"/>
                <a:cs typeface="Fraunces Medium" pitchFamily="34" charset="-120"/>
              </a:rPr>
              <a:t>Evaluate, Score Effectiveness</a:t>
            </a:r>
            <a:endParaRPr lang="en-US" sz="1900" dirty="0"/>
          </a:p>
        </p:txBody>
      </p:sp>
      <p:sp>
        <p:nvSpPr>
          <p:cNvPr id="7" name="Text 4"/>
          <p:cNvSpPr/>
          <p:nvPr/>
        </p:nvSpPr>
        <p:spPr>
          <a:xfrm>
            <a:off x="2297325" y="5316734"/>
            <a:ext cx="3532266" cy="611369"/>
          </a:xfrm>
          <a:prstGeom prst="rect">
            <a:avLst/>
          </a:prstGeom>
          <a:noFill/>
          <a:ln/>
        </p:spPr>
        <p:txBody>
          <a:bodyPr wrap="square" lIns="0" tIns="0" rIns="0" bIns="0" rtlCol="0" anchor="t">
            <a:normAutofit/>
          </a:bodyPr>
          <a:lstStyle/>
          <a:p>
            <a:pPr algn="ctr" indent="0" marL="0">
              <a:lnSpc>
                <a:spcPct val="104000"/>
              </a:lnSpc>
              <a:buNone/>
            </a:pPr>
            <a:r>
              <a:rPr lang="en-US" sz="1900" dirty="0">
                <a:solidFill>
                  <a:srgbClr val="EBECEF"/>
                </a:solidFill>
                <a:latin typeface="Fraunces Medium" pitchFamily="34" charset="0"/>
                <a:ea typeface="Fraunces Medium" pitchFamily="34" charset="-122"/>
                <a:cs typeface="Fraunces Medium" pitchFamily="34" charset="-120"/>
              </a:rPr>
              <a:t>Research, Retrospect, Update -&gt; Feed Knowledge &amp; Trends</a:t>
            </a:r>
            <a:endParaRPr lang="en-US" sz="1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61475" y="1371203"/>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FFFFFF"/>
                </a:solidFill>
                <a:latin typeface="Fraunces Medium" pitchFamily="34" charset="0"/>
                <a:ea typeface="Fraunces Medium" pitchFamily="34" charset="-122"/>
                <a:cs typeface="Fraunces Medium" pitchFamily="34" charset="-120"/>
              </a:rPr>
              <a:t>What's Next — The Road Ahead</a:t>
            </a:r>
            <a:endParaRPr lang="en-US" sz="3250" dirty="0"/>
          </a:p>
        </p:txBody>
      </p:sp>
      <p:sp>
        <p:nvSpPr>
          <p:cNvPr id="3" name="Shape 1"/>
          <p:cNvSpPr/>
          <p:nvPr/>
        </p:nvSpPr>
        <p:spPr>
          <a:xfrm>
            <a:off x="661475" y="2218630"/>
            <a:ext cx="3512653" cy="2420838"/>
          </a:xfrm>
          <a:prstGeom prst="roundRect">
            <a:avLst>
              <a:gd name="adj" fmla="val 2869"/>
            </a:avLst>
          </a:prstGeom>
          <a:solidFill>
            <a:srgbClr val="283157"/>
          </a:solidFill>
          <a:ln w="6350">
            <a:solidFill>
              <a:srgbClr val="414A70"/>
            </a:solidFill>
            <a:prstDash val="solid"/>
          </a:ln>
        </p:spPr>
      </p:sp>
      <p:sp>
        <p:nvSpPr>
          <p:cNvPr id="4" name="Shape 2"/>
          <p:cNvSpPr/>
          <p:nvPr/>
        </p:nvSpPr>
        <p:spPr>
          <a:xfrm>
            <a:off x="833119" y="2390279"/>
            <a:ext cx="496081" cy="496094"/>
          </a:xfrm>
          <a:prstGeom prst="ellipse">
            <a:avLst/>
          </a:prstGeom>
          <a:solidFill>
            <a:srgbClr val="8C98CA"/>
          </a:solidFill>
          <a:ln/>
        </p:spPr>
      </p:sp>
      <p:pic>
        <p:nvPicPr>
          <p:cNvPr id="5"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69541" y="2526605"/>
            <a:ext cx="223237" cy="223242"/>
          </a:xfrm>
          <a:prstGeom prst="rect">
            <a:avLst/>
          </a:prstGeom>
        </p:spPr>
      </p:pic>
      <p:sp>
        <p:nvSpPr>
          <p:cNvPr id="6" name="Text 3"/>
          <p:cNvSpPr/>
          <p:nvPr/>
        </p:nvSpPr>
        <p:spPr>
          <a:xfrm>
            <a:off x="833119" y="3051671"/>
            <a:ext cx="3169364" cy="258465"/>
          </a:xfrm>
          <a:prstGeom prst="rect">
            <a:avLst/>
          </a:prstGeom>
          <a:noFill/>
          <a:ln/>
        </p:spPr>
        <p:txBody>
          <a:bodyPr wrap="none" lIns="0" tIns="0" rIns="0" bIns="0" rtlCol="0" anchor="t"/>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LLMs Keep Getting Stronger</a:t>
            </a:r>
            <a:endParaRPr lang="en-US" sz="1600" dirty="0"/>
          </a:p>
        </p:txBody>
      </p:sp>
      <p:sp>
        <p:nvSpPr>
          <p:cNvPr id="7" name="Text 4"/>
          <p:cNvSpPr/>
          <p:nvPr/>
        </p:nvSpPr>
        <p:spPr>
          <a:xfrm>
            <a:off x="833119" y="3409355"/>
            <a:ext cx="3169364" cy="1058466"/>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Reasoning models will dramatically improve at understanding context, intent, and nuance. The ceiling keeps rising.</a:t>
            </a:r>
            <a:endParaRPr lang="en-US" sz="1300" dirty="0"/>
          </a:p>
        </p:txBody>
      </p:sp>
      <p:sp>
        <p:nvSpPr>
          <p:cNvPr id="8" name="Shape 5"/>
          <p:cNvSpPr/>
          <p:nvPr/>
        </p:nvSpPr>
        <p:spPr>
          <a:xfrm>
            <a:off x="4339422" y="2218630"/>
            <a:ext cx="3512752" cy="2420838"/>
          </a:xfrm>
          <a:prstGeom prst="roundRect">
            <a:avLst>
              <a:gd name="adj" fmla="val 2869"/>
            </a:avLst>
          </a:prstGeom>
          <a:solidFill>
            <a:srgbClr val="283157"/>
          </a:solidFill>
          <a:ln w="6350">
            <a:solidFill>
              <a:srgbClr val="414A70"/>
            </a:solidFill>
            <a:prstDash val="solid"/>
          </a:ln>
        </p:spPr>
      </p:sp>
      <p:sp>
        <p:nvSpPr>
          <p:cNvPr id="9" name="Shape 6"/>
          <p:cNvSpPr/>
          <p:nvPr/>
        </p:nvSpPr>
        <p:spPr>
          <a:xfrm>
            <a:off x="4511066" y="2390279"/>
            <a:ext cx="496081" cy="496094"/>
          </a:xfrm>
          <a:prstGeom prst="ellipse">
            <a:avLst/>
          </a:prstGeom>
          <a:solidFill>
            <a:srgbClr val="8C98CA"/>
          </a:solidFill>
          <a:ln/>
        </p:spPr>
      </p:sp>
      <p:pic>
        <p:nvPicPr>
          <p:cNvPr id="10"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47488" y="2526605"/>
            <a:ext cx="223237" cy="223242"/>
          </a:xfrm>
          <a:prstGeom prst="rect">
            <a:avLst/>
          </a:prstGeom>
        </p:spPr>
      </p:pic>
      <p:sp>
        <p:nvSpPr>
          <p:cNvPr id="11" name="Text 7"/>
          <p:cNvSpPr/>
          <p:nvPr/>
        </p:nvSpPr>
        <p:spPr>
          <a:xfrm>
            <a:off x="4511066" y="3051671"/>
            <a:ext cx="3169464" cy="516930"/>
          </a:xfrm>
          <a:prstGeom prst="rect">
            <a:avLst/>
          </a:prstGeom>
          <a:noFill/>
          <a:ln/>
        </p:spPr>
        <p:txBody>
          <a:bodyPr wrap="square" lIns="0" tIns="0" rIns="0" bIns="0" rtlCol="0" anchor="t">
            <a:normAutofit/>
          </a:bodyPr>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Human Judgment Remains the Edge</a:t>
            </a:r>
            <a:endParaRPr lang="en-US" sz="1600" dirty="0"/>
          </a:p>
        </p:txBody>
      </p:sp>
      <p:sp>
        <p:nvSpPr>
          <p:cNvPr id="12" name="Text 8"/>
          <p:cNvSpPr/>
          <p:nvPr/>
        </p:nvSpPr>
        <p:spPr>
          <a:xfrm>
            <a:off x="4511066" y="3667820"/>
            <a:ext cx="3169464"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Domain expertise, rules, and patterns are the irreplaceable layer. You define what matters — the model executes.</a:t>
            </a:r>
            <a:endParaRPr lang="en-US" sz="1300" dirty="0"/>
          </a:p>
        </p:txBody>
      </p:sp>
      <p:sp>
        <p:nvSpPr>
          <p:cNvPr id="13" name="Shape 9"/>
          <p:cNvSpPr/>
          <p:nvPr/>
        </p:nvSpPr>
        <p:spPr>
          <a:xfrm>
            <a:off x="8017468" y="2218630"/>
            <a:ext cx="3512653" cy="2420838"/>
          </a:xfrm>
          <a:prstGeom prst="roundRect">
            <a:avLst>
              <a:gd name="adj" fmla="val 2869"/>
            </a:avLst>
          </a:prstGeom>
          <a:solidFill>
            <a:srgbClr val="283157"/>
          </a:solidFill>
          <a:ln w="6350">
            <a:solidFill>
              <a:srgbClr val="414A70"/>
            </a:solidFill>
            <a:prstDash val="solid"/>
          </a:ln>
        </p:spPr>
      </p:sp>
      <p:sp>
        <p:nvSpPr>
          <p:cNvPr id="14" name="Shape 10"/>
          <p:cNvSpPr/>
          <p:nvPr/>
        </p:nvSpPr>
        <p:spPr>
          <a:xfrm>
            <a:off x="8189112" y="2390279"/>
            <a:ext cx="496081" cy="496094"/>
          </a:xfrm>
          <a:prstGeom prst="ellipse">
            <a:avLst/>
          </a:prstGeom>
          <a:solidFill>
            <a:srgbClr val="8C98CA"/>
          </a:solidFill>
          <a:ln/>
        </p:spPr>
      </p:sp>
      <p:pic>
        <p:nvPicPr>
          <p:cNvPr id="15"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25535" y="2526605"/>
            <a:ext cx="223237" cy="223242"/>
          </a:xfrm>
          <a:prstGeom prst="rect">
            <a:avLst/>
          </a:prstGeom>
        </p:spPr>
      </p:pic>
      <p:sp>
        <p:nvSpPr>
          <p:cNvPr id="16" name="Text 11"/>
          <p:cNvSpPr/>
          <p:nvPr/>
        </p:nvSpPr>
        <p:spPr>
          <a:xfrm>
            <a:off x="8189112" y="3051671"/>
            <a:ext cx="3169364" cy="258465"/>
          </a:xfrm>
          <a:prstGeom prst="rect">
            <a:avLst/>
          </a:prstGeom>
          <a:noFill/>
          <a:ln/>
        </p:spPr>
        <p:txBody>
          <a:bodyPr wrap="none" lIns="0" tIns="0" rIns="0" bIns="0" rtlCol="0" anchor="t"/>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Agent-to-Agent Workflows</a:t>
            </a:r>
            <a:endParaRPr lang="en-US" sz="1600" dirty="0"/>
          </a:p>
        </p:txBody>
      </p:sp>
      <p:sp>
        <p:nvSpPr>
          <p:cNvPr id="17" name="Text 12"/>
          <p:cNvSpPr/>
          <p:nvPr/>
        </p:nvSpPr>
        <p:spPr>
          <a:xfrm>
            <a:off x="8189112" y="3409355"/>
            <a:ext cx="3169364" cy="1058466"/>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Individual workflows become nodes in larger pipelines. Agents coordinate, delegate, and verify each other at scale.</a:t>
            </a:r>
            <a:endParaRPr lang="en-US" sz="1300" dirty="0"/>
          </a:p>
        </p:txBody>
      </p:sp>
      <p:sp>
        <p:nvSpPr>
          <p:cNvPr id="18" name="Shape 13"/>
          <p:cNvSpPr/>
          <p:nvPr/>
        </p:nvSpPr>
        <p:spPr>
          <a:xfrm>
            <a:off x="661475" y="4825504"/>
            <a:ext cx="10868745" cy="661293"/>
          </a:xfrm>
          <a:prstGeom prst="roundRect">
            <a:avLst>
              <a:gd name="adj" fmla="val 10504"/>
            </a:avLst>
          </a:prstGeom>
          <a:solidFill>
            <a:srgbClr val="283157"/>
          </a:solidFill>
          <a:ln/>
        </p:spPr>
      </p:sp>
      <p:pic>
        <p:nvPicPr>
          <p:cNvPr id="19" name="Image 3" descr="preencoded.png">    </p:cNvPr>
          <p:cNvPicPr>
            <a:picLocks noChangeAspect="1"/>
          </p:cNvPicPr>
          <p:nvPr/>
        </p:nvPicPr>
        <p:blipFill>
          <a:blip r:embed="rId7"/>
          <a:stretch>
            <a:fillRect/>
          </a:stretch>
        </p:blipFill>
        <p:spPr>
          <a:xfrm>
            <a:off x="826769" y="5065216"/>
            <a:ext cx="206667" cy="165298"/>
          </a:xfrm>
          <a:prstGeom prst="rect">
            <a:avLst/>
          </a:prstGeom>
        </p:spPr>
      </p:pic>
      <p:sp>
        <p:nvSpPr>
          <p:cNvPr id="20" name="Text 14"/>
          <p:cNvSpPr/>
          <p:nvPr/>
        </p:nvSpPr>
        <p:spPr>
          <a:xfrm>
            <a:off x="1198731" y="5032077"/>
            <a:ext cx="10775780" cy="264616"/>
          </a:xfrm>
          <a:prstGeom prst="rect">
            <a:avLst/>
          </a:prstGeom>
          <a:noFill/>
          <a:ln/>
        </p:spPr>
        <p:txBody>
          <a:bodyPr wrap="none" lIns="0" tIns="0" rIns="0" bIns="0" rtlCol="0" anchor="t"/>
          <a:lstStyle/>
          <a:p>
            <a:pPr algn="l" indent="0" marL="0">
              <a:lnSpc>
                <a:spcPct val="133000"/>
              </a:lnSpc>
              <a:buNone/>
            </a:pPr>
            <a:r>
              <a:rPr lang="en-US" sz="1300" dirty="0">
                <a:solidFill>
                  <a:srgbClr val="FFFFFF"/>
                </a:solidFill>
                <a:latin typeface="Epilogue" pitchFamily="34" charset="0"/>
                <a:ea typeface="Epilogue" pitchFamily="34" charset="-122"/>
                <a:cs typeface="Epilogue" pitchFamily="34" charset="-120"/>
              </a:rPr>
              <a:t>The future isn't humans vs. AI — it's humans designing the systems that AI operates within.</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661475" y="1138535"/>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FFFFFF"/>
                </a:solidFill>
                <a:latin typeface="Fraunces Medium" pitchFamily="34" charset="0"/>
                <a:ea typeface="Fraunces Medium" pitchFamily="34" charset="-122"/>
                <a:cs typeface="Fraunces Medium" pitchFamily="34" charset="-120"/>
              </a:rPr>
              <a:t>Appendix: Version Changelog</a:t>
            </a:r>
            <a:endParaRPr lang="en-US" sz="3250" dirty="0"/>
          </a:p>
        </p:txBody>
      </p:sp>
      <p:sp>
        <p:nvSpPr>
          <p:cNvPr id="3" name="Shape 1"/>
          <p:cNvSpPr/>
          <p:nvPr/>
        </p:nvSpPr>
        <p:spPr>
          <a:xfrm>
            <a:off x="661475" y="1985962"/>
            <a:ext cx="888482" cy="251420"/>
          </a:xfrm>
          <a:prstGeom prst="roundRect">
            <a:avLst>
              <a:gd name="adj" fmla="val 22103"/>
            </a:avLst>
          </a:prstGeom>
          <a:noFill/>
          <a:ln w="6350">
            <a:solidFill>
              <a:srgbClr val="8C98CA"/>
            </a:solidFill>
            <a:prstDash val="solid"/>
          </a:ln>
        </p:spPr>
      </p:sp>
      <p:sp>
        <p:nvSpPr>
          <p:cNvPr id="4" name="Text 2"/>
          <p:cNvSpPr/>
          <p:nvPr/>
        </p:nvSpPr>
        <p:spPr>
          <a:xfrm>
            <a:off x="760691" y="2035572"/>
            <a:ext cx="1299634" cy="152202"/>
          </a:xfrm>
          <a:prstGeom prst="rect">
            <a:avLst/>
          </a:prstGeom>
          <a:noFill/>
          <a:ln/>
        </p:spPr>
        <p:txBody>
          <a:bodyPr wrap="none" lIns="0" tIns="0" rIns="0" bIns="0" rtlCol="0" anchor="t"/>
          <a:lstStyle/>
          <a:p>
            <a:pPr algn="l" indent="0" marL="0">
              <a:lnSpc>
                <a:spcPct val="96000"/>
              </a:lnSpc>
              <a:buNone/>
            </a:pPr>
            <a:r>
              <a:rPr lang="en-US" sz="1000" dirty="0">
                <a:solidFill>
                  <a:srgbClr val="8C98CA"/>
                </a:solidFill>
                <a:latin typeface="Epilogue" pitchFamily="34" charset="0"/>
                <a:ea typeface="Epilogue" pitchFamily="34" charset="-122"/>
                <a:cs typeface="Epilogue" pitchFamily="34" charset="-120"/>
              </a:rPr>
              <a:t>REFERENCE</a:t>
            </a:r>
            <a:endParaRPr lang="en-US" sz="10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661475" y="2423418"/>
          <a:ext cx="9143771" cy="914400"/>
        </p:xfrm>
        <a:graphic>
          <a:graphicData uri="http://schemas.openxmlformats.org/drawingml/2006/table">
            <a:tbl>
              <a:tblPr/>
              <a:tblGrid>
                <a:gridCol w="2530244"/>
                <a:gridCol w="8338502"/>
              </a:tblGrid>
              <a:tr h="545094">
                <a:tc>
                  <a:txBody>
                    <a:bodyPr/>
                    <a:lstStyle/>
                    <a:p>
                      <a:pPr indent="0" marL="0">
                        <a:buNone/>
                      </a:pPr>
                      <a:r>
                        <a:rPr lang="en-US" sz="1600" b="1" dirty="0">
                          <a:solidFill>
                            <a:srgbClr val="EBECEF"/>
                          </a:solidFill>
                          <a:latin typeface="Epilogue" pitchFamily="34" charset="0"/>
                          <a:ea typeface="Epilogue" pitchFamily="34" charset="-122"/>
                          <a:cs typeface="Epilogue" pitchFamily="34" charset="-120"/>
                        </a:rPr>
                        <a:t>Version</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b="1" dirty="0">
                          <a:solidFill>
                            <a:srgbClr val="EBECEF"/>
                          </a:solidFill>
                          <a:latin typeface="Epilogue" pitchFamily="34" charset="0"/>
                          <a:ea typeface="Epilogue" pitchFamily="34" charset="-122"/>
                          <a:cs typeface="Epilogue" pitchFamily="34" charset="-120"/>
                        </a:rPr>
                        <a:t>Change</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548269">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v1.0</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Initial rule-backed guided review with narrow glob patterns</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548269">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v1.1</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Language-neutral global-scr-* rule globs — no material gain</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548269">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v1.2</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Mandatory per-file review loop — first major breakthrough</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548269">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v1.3</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Two-tier review ledger + c-memory-func-lib sink scan pass</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r h="545094">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v1.4</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c>
                  <a:txBody>
                    <a:bodyPr/>
                    <a:lstStyle/>
                    <a:p>
                      <a:pPr indent="0" marL="0">
                        <a:buNone/>
                      </a:pPr>
                      <a:r>
                        <a:rPr lang="en-US" sz="1600" dirty="0">
                          <a:solidFill>
                            <a:srgbClr val="EBECEF"/>
                          </a:solidFill>
                          <a:latin typeface="Epilogue" pitchFamily="34" charset="0"/>
                          <a:ea typeface="Epilogue" pitchFamily="34" charset="-122"/>
                          <a:cs typeface="Epilogue" pitchFamily="34" charset="-120"/>
                        </a:rPr>
                        <a:t>*-inspection.mdc language screening + expected-improvements verification</a:t>
                      </a:r>
                      <a:endParaRPr lang="en-US" sz="1600" dirty="0">
                        <a:latin typeface="Epilogue" charset="0"/>
                        <a:ea typeface="Epilogue" charset="0"/>
                        <a:cs typeface="Epilogue" charset="0"/>
                      </a:endParaRPr>
                    </a:p>
                  </a:txBody>
                  <a:tcPr marL="165391" marR="165391" marT="6350" marB="6350" anchor="ctr">
                    <a:lnL w="12700" cap="flat" cmpd="sng" algn="ctr">
                      <a:solidFill>
                        <a:srgbClr val="43485A"/>
                      </a:solidFill>
                      <a:prstDash val="solid"/>
                      <a:round/>
                      <a:headEnd type="none" w="med" len="med"/>
                      <a:tailEnd type="none" w="med" len="med"/>
                    </a:lnL>
                    <a:lnR w="12700" cap="flat" cmpd="sng" algn="ctr">
                      <a:solidFill>
                        <a:srgbClr val="43485A"/>
                      </a:solidFill>
                      <a:prstDash val="solid"/>
                      <a:round/>
                      <a:headEnd type="none" w="med" len="med"/>
                      <a:tailEnd type="none" w="med" len="med"/>
                    </a:lnR>
                    <a:lnT w="12700" cap="flat" cmpd="sng" algn="ctr">
                      <a:solidFill>
                        <a:srgbClr val="43485A"/>
                      </a:solidFill>
                      <a:prstDash val="solid"/>
                      <a:round/>
                      <a:headEnd type="none" w="med" len="med"/>
                      <a:tailEnd type="none" w="med" len="med"/>
                    </a:lnT>
                    <a:lnB w="12700" cap="flat" cmpd="sng" algn="ctr">
                      <a:solidFill>
                        <a:srgbClr val="43485A"/>
                      </a:solidFill>
                      <a:prstDash val="solid"/>
                      <a:round/>
                      <a:headEnd type="none" w="med" len="med"/>
                      <a:tailEnd type="none" w="med" len="med"/>
                    </a:lnB>
                    <a:solidFill>
                      <a:srgbClr val="080E26"/>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661475" y="918369"/>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FFFFFF"/>
                </a:solidFill>
                <a:latin typeface="Fraunces Medium" pitchFamily="34" charset="0"/>
                <a:ea typeface="Fraunces Medium" pitchFamily="34" charset="-122"/>
                <a:cs typeface="Fraunces Medium" pitchFamily="34" charset="-120"/>
              </a:rPr>
              <a:t>Appendix: Data Sources</a:t>
            </a:r>
            <a:endParaRPr lang="en-US" sz="3250" dirty="0"/>
          </a:p>
        </p:txBody>
      </p:sp>
      <p:sp>
        <p:nvSpPr>
          <p:cNvPr id="3" name="Shape 1"/>
          <p:cNvSpPr/>
          <p:nvPr/>
        </p:nvSpPr>
        <p:spPr>
          <a:xfrm>
            <a:off x="661475" y="1765796"/>
            <a:ext cx="888482" cy="251420"/>
          </a:xfrm>
          <a:prstGeom prst="roundRect">
            <a:avLst>
              <a:gd name="adj" fmla="val 22103"/>
            </a:avLst>
          </a:prstGeom>
          <a:noFill/>
          <a:ln w="6350">
            <a:solidFill>
              <a:srgbClr val="8C98CA"/>
            </a:solidFill>
            <a:prstDash val="solid"/>
          </a:ln>
        </p:spPr>
      </p:sp>
      <p:sp>
        <p:nvSpPr>
          <p:cNvPr id="4" name="Text 2"/>
          <p:cNvSpPr/>
          <p:nvPr/>
        </p:nvSpPr>
        <p:spPr>
          <a:xfrm>
            <a:off x="760691" y="1815405"/>
            <a:ext cx="1299634" cy="152202"/>
          </a:xfrm>
          <a:prstGeom prst="rect">
            <a:avLst/>
          </a:prstGeom>
          <a:noFill/>
          <a:ln/>
        </p:spPr>
        <p:txBody>
          <a:bodyPr wrap="none" lIns="0" tIns="0" rIns="0" bIns="0" rtlCol="0" anchor="t"/>
          <a:lstStyle/>
          <a:p>
            <a:pPr algn="l" indent="0" marL="0">
              <a:lnSpc>
                <a:spcPct val="96000"/>
              </a:lnSpc>
              <a:buNone/>
            </a:pPr>
            <a:r>
              <a:rPr lang="en-US" sz="1000" dirty="0">
                <a:solidFill>
                  <a:srgbClr val="8C98CA"/>
                </a:solidFill>
                <a:latin typeface="Epilogue" pitchFamily="34" charset="0"/>
                <a:ea typeface="Epilogue" pitchFamily="34" charset="-122"/>
                <a:cs typeface="Epilogue" pitchFamily="34" charset="-120"/>
              </a:rPr>
              <a:t>REFERENCE</a:t>
            </a:r>
            <a:endParaRPr lang="en-US" sz="1000" dirty="0"/>
          </a:p>
        </p:txBody>
      </p:sp>
      <p:sp>
        <p:nvSpPr>
          <p:cNvPr id="5" name="Shape 3"/>
          <p:cNvSpPr/>
          <p:nvPr/>
        </p:nvSpPr>
        <p:spPr>
          <a:xfrm>
            <a:off x="661475" y="2203252"/>
            <a:ext cx="5351725" cy="3736380"/>
          </a:xfrm>
          <a:prstGeom prst="roundRect">
            <a:avLst>
              <a:gd name="adj" fmla="val 1859"/>
            </a:avLst>
          </a:prstGeom>
          <a:solidFill>
            <a:srgbClr val="080E26"/>
          </a:solidFill>
          <a:ln w="19050">
            <a:solidFill>
              <a:srgbClr val="414A70"/>
            </a:solidFill>
            <a:prstDash val="solid"/>
          </a:ln>
        </p:spPr>
      </p:sp>
      <p:sp>
        <p:nvSpPr>
          <p:cNvPr id="6" name="Text 4"/>
          <p:cNvSpPr/>
          <p:nvPr/>
        </p:nvSpPr>
        <p:spPr>
          <a:xfrm>
            <a:off x="845819" y="2387600"/>
            <a:ext cx="4983038" cy="258465"/>
          </a:xfrm>
          <a:prstGeom prst="rect">
            <a:avLst/>
          </a:prstGeom>
          <a:noFill/>
          <a:ln/>
        </p:spPr>
        <p:txBody>
          <a:bodyPr wrap="none" lIns="0" tIns="0" rIns="0" bIns="0" rtlCol="0" anchor="t"/>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CVEfixes</a:t>
            </a:r>
            <a:endParaRPr lang="en-US" sz="1600" dirty="0"/>
          </a:p>
        </p:txBody>
      </p:sp>
      <p:sp>
        <p:nvSpPr>
          <p:cNvPr id="7" name="Text 5"/>
          <p:cNvSpPr/>
          <p:nvPr/>
        </p:nvSpPr>
        <p:spPr>
          <a:xfrm>
            <a:off x="845819" y="2745284"/>
            <a:ext cx="4983038" cy="3009999"/>
          </a:xfrm>
          <a:prstGeom prst="rect">
            <a:avLst/>
          </a:prstGeom>
          <a:noFill/>
          <a:ln/>
        </p:spPr>
        <p:txBody>
          <a:bodyPr wrap="square" lIns="0" tIns="0" rIns="0" bIns="0" rtlCol="0" anchor="t">
            <a:normAutofit/>
          </a:bodyPr>
          <a:lstStyle/>
          <a:p>
            <a:pPr algn="l" indent="0" marL="0">
              <a:lnSpc>
                <a:spcPct val="133000"/>
              </a:lnSpc>
              <a:spcAft>
                <a:spcPts val="750"/>
              </a:spcAft>
              <a:buNone/>
            </a:pPr>
            <a:r>
              <a:rPr lang="en-US" sz="1300" b="1" u="sng" dirty="0">
                <a:solidFill>
                  <a:srgbClr val="8C98CA"/>
                </a:solidFill>
                <a:latin typeface="Epilogue Bold" pitchFamily="34" charset="0"/>
                <a:ea typeface="Epilogue Bold" pitchFamily="34" charset="-122"/>
                <a:cs typeface="Epilogue Bold"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https://www.kaggle.com/datasets/girish17019/cvefixes-vulnerable-and-fixed-code</a:t>
            </a:r>
            <a:endParaRPr lang="en-US" sz="1300" dirty="0"/>
          </a:p>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CVEfixes is a comprehensive vulnerability dataset automatically collected and curated from Common Vulnerabilities and Exposures (CVE) records in the public U.S. National Vulnerability Database (NVD). The goal is to support data-driven security research based on source code and source code metrics related to fixes for CVEs in the NVD by providing detailed information at different interlinked levels of abstraction, such as the commit-, file-, and method level, as well as the repository- and CVE level.</a:t>
            </a:r>
            <a:endParaRPr lang="en-US" sz="1300" dirty="0"/>
          </a:p>
        </p:txBody>
      </p:sp>
      <p:sp>
        <p:nvSpPr>
          <p:cNvPr id="8" name="Shape 6"/>
          <p:cNvSpPr/>
          <p:nvPr/>
        </p:nvSpPr>
        <p:spPr>
          <a:xfrm>
            <a:off x="6178495" y="2203252"/>
            <a:ext cx="5351725" cy="3736380"/>
          </a:xfrm>
          <a:prstGeom prst="roundRect">
            <a:avLst>
              <a:gd name="adj" fmla="val 1859"/>
            </a:avLst>
          </a:prstGeom>
          <a:solidFill>
            <a:srgbClr val="080E26"/>
          </a:solidFill>
          <a:ln w="19050">
            <a:solidFill>
              <a:srgbClr val="414A70"/>
            </a:solidFill>
            <a:prstDash val="solid"/>
          </a:ln>
        </p:spPr>
      </p:sp>
      <p:sp>
        <p:nvSpPr>
          <p:cNvPr id="9" name="Text 7"/>
          <p:cNvSpPr/>
          <p:nvPr/>
        </p:nvSpPr>
        <p:spPr>
          <a:xfrm>
            <a:off x="6362838" y="2387600"/>
            <a:ext cx="4983038" cy="258465"/>
          </a:xfrm>
          <a:prstGeom prst="rect">
            <a:avLst/>
          </a:prstGeom>
          <a:noFill/>
          <a:ln/>
        </p:spPr>
        <p:txBody>
          <a:bodyPr wrap="none" lIns="0" tIns="0" rIns="0" bIns="0" rtlCol="0" anchor="t"/>
          <a:lstStyle/>
          <a:p>
            <a:pPr algn="l" indent="0" marL="0">
              <a:lnSpc>
                <a:spcPct val="104000"/>
              </a:lnSpc>
              <a:buNone/>
            </a:pPr>
            <a:r>
              <a:rPr lang="en-US" sz="1600" dirty="0">
                <a:solidFill>
                  <a:srgbClr val="EBECEF"/>
                </a:solidFill>
                <a:latin typeface="Fraunces Medium" pitchFamily="34" charset="0"/>
                <a:ea typeface="Fraunces Medium" pitchFamily="34" charset="-122"/>
                <a:cs typeface="Fraunces Medium" pitchFamily="34" charset="-120"/>
              </a:rPr>
              <a:t>SARD (Software Assurance Reference Dataset)</a:t>
            </a:r>
            <a:endParaRPr lang="en-US" sz="1600" dirty="0"/>
          </a:p>
        </p:txBody>
      </p:sp>
      <p:sp>
        <p:nvSpPr>
          <p:cNvPr id="10" name="Text 8"/>
          <p:cNvSpPr/>
          <p:nvPr/>
        </p:nvSpPr>
        <p:spPr>
          <a:xfrm>
            <a:off x="6362838" y="2745284"/>
            <a:ext cx="4983038" cy="2216150"/>
          </a:xfrm>
          <a:prstGeom prst="rect">
            <a:avLst/>
          </a:prstGeom>
          <a:noFill/>
          <a:ln/>
        </p:spPr>
        <p:txBody>
          <a:bodyPr wrap="square" lIns="0" tIns="0" rIns="0" bIns="0" rtlCol="0" anchor="t">
            <a:normAutofit/>
          </a:bodyPr>
          <a:lstStyle/>
          <a:p>
            <a:pPr algn="l" indent="0" marL="0">
              <a:lnSpc>
                <a:spcPct val="133000"/>
              </a:lnSpc>
              <a:spcAft>
                <a:spcPts val="750"/>
              </a:spcAft>
              <a:buNone/>
            </a:pPr>
            <a:r>
              <a:rPr lang="en-US" sz="1300" b="1" u="sng" dirty="0">
                <a:solidFill>
                  <a:srgbClr val="8C98CA"/>
                </a:solidFill>
                <a:latin typeface="Epilogue Bold" pitchFamily="34" charset="0"/>
                <a:ea typeface="Epilogue Bold" pitchFamily="34" charset="-122"/>
                <a:cs typeface="Epilogue 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https://www.nist.gov/itl/csd/secure-systems-and-applications/samate/software-assurance-reference-dataset-sard</a:t>
            </a:r>
            <a:endParaRPr lang="en-US" sz="1300" dirty="0"/>
          </a:p>
          <a:p>
            <a:pPr algn="l" indent="0" marL="0">
              <a:lnSpc>
                <a:spcPct val="133000"/>
              </a:lnSpc>
              <a:buNone/>
            </a:pPr>
            <a:r>
              <a:rPr lang="en-US" sz="1300" dirty="0">
                <a:solidFill>
                  <a:srgbClr val="EBECEF"/>
                </a:solidFill>
                <a:latin typeface="Epilogue" pitchFamily="34" charset="0"/>
                <a:ea typeface="Epilogue" pitchFamily="34" charset="-122"/>
                <a:cs typeface="Epilogue" pitchFamily="34" charset="-120"/>
              </a:rPr>
              <a:t>SARD is a growing collection of almost two hundred thousand test programs with documented weaknesses. Test cases vary from small synthetic programs to large applications. The programs are in C, C++, Java, PHP, and C#, and cover over 150 classes of weaknesses.</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8C98CA"/>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2026-09-20T19:17:33Z</dcterms:created>
  <dcterms:modified xsi:type="dcterms:W3CDTF">2026-09-20T19:17:33Z</dcterms:modified>
</cp:coreProperties>
</file>