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1695" cy="6858000"/>
  <p:notesSz cx="6858000" cy="12191695"/>
  <p:embeddedFontLst>
    <p:embeddedFont>
      <p:font typeface="Bricolage Grotesque Bold"/>
      <p:regular r:id="rId201314"/>
    </p:embeddedFont>
    <p:embeddedFont>
      <p:font typeface="Bricolage Grotesque ExtraBold"/>
      <p:regular r:id="rId201315"/>
    </p:embeddedFont>
    <p:embeddedFont>
      <p:font typeface="Montserrat"/>
      <p:regular r:id="rId201316"/>
    </p:embeddedFont>
    <p:embeddedFont>
      <p:font typeface="Montserrat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82D5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E3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614613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EEAEF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Compliance — From the Perspective of Security, in Plain Words</a:t>
            </a:r>
            <a:endParaRPr lang="en-US" sz="3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8349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EEAEF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Compliance: Proof of Protection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2581573"/>
            <a:ext cx="5470785" cy="2145605"/>
          </a:xfrm>
          <a:prstGeom prst="roundRect">
            <a:avLst>
              <a:gd name="adj" fmla="val 5550"/>
            </a:avLst>
          </a:prstGeom>
          <a:solidFill>
            <a:srgbClr val="243799"/>
          </a:solidFill>
          <a:ln/>
        </p:spPr>
      </p:sp>
      <p:sp>
        <p:nvSpPr>
          <p:cNvPr id="4" name="Text 2"/>
          <p:cNvSpPr/>
          <p:nvPr/>
        </p:nvSpPr>
        <p:spPr>
          <a:xfrm>
            <a:off x="707710" y="2746871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EEAEF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Security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3170634"/>
            <a:ext cx="5140196" cy="713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450" dirty="0">
                <a:solidFill>
                  <a:srgbClr val="EEAEF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Protection</a:t>
            </a:r>
            <a:endParaRPr lang="en-US" sz="4450" dirty="0"/>
          </a:p>
        </p:txBody>
      </p:sp>
      <p:sp>
        <p:nvSpPr>
          <p:cNvPr id="6" name="Text 4"/>
          <p:cNvSpPr/>
          <p:nvPr/>
        </p:nvSpPr>
        <p:spPr>
          <a:xfrm>
            <a:off x="707710" y="4049117"/>
            <a:ext cx="514019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technical and operational work of keeping systems, data, and people safe from harm.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303904" y="2746871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EEAEF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Compliance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03904" y="3170634"/>
            <a:ext cx="5232666" cy="713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450" dirty="0">
                <a:solidFill>
                  <a:srgbClr val="EEAEF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Proof</a:t>
            </a:r>
            <a:endParaRPr lang="en-US" sz="4450" dirty="0"/>
          </a:p>
        </p:txBody>
      </p:sp>
      <p:sp>
        <p:nvSpPr>
          <p:cNvPr id="9" name="Text 7"/>
          <p:cNvSpPr/>
          <p:nvPr/>
        </p:nvSpPr>
        <p:spPr>
          <a:xfrm>
            <a:off x="6303904" y="4049117"/>
            <a:ext cx="523266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structured process of demonstrating that protection is real, consistent, and verifiable.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1475" y="4913213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670D73"/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5152926"/>
            <a:ext cx="206667" cy="16529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98731" y="5119787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Security does the work. Compliance shows the receipts.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7818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EEAEF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Proof Requires Two Things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2976265"/>
            <a:ext cx="10868745" cy="1752798"/>
          </a:xfrm>
          <a:prstGeom prst="roundRect">
            <a:avLst>
              <a:gd name="adj" fmla="val 3963"/>
            </a:avLst>
          </a:prstGeom>
          <a:solidFill>
            <a:srgbClr val="282D5E"/>
          </a:solidFill>
          <a:ln/>
        </p:spPr>
      </p:sp>
      <p:sp>
        <p:nvSpPr>
          <p:cNvPr id="4" name="Shape 2"/>
          <p:cNvSpPr/>
          <p:nvPr/>
        </p:nvSpPr>
        <p:spPr>
          <a:xfrm>
            <a:off x="661475" y="2976265"/>
            <a:ext cx="5434373" cy="1752798"/>
          </a:xfrm>
          <a:custGeom>
            <a:avLst/>
            <a:gdLst/>
            <a:ahLst/>
            <a:cxnLst/>
            <a:rect l="l" t="t" r="r" b="b"/>
            <a:pathLst>
              <a:path w="5434373" h="1752798">
                <a:moveTo>
                  <a:pt x="57887" y="0"/>
                </a:moveTo>
                <a:lnTo>
                  <a:pt x="5434373" y="0"/>
                </a:lnTo>
                <a:lnTo>
                  <a:pt x="5434373" y="1752798"/>
                </a:lnTo>
                <a:lnTo>
                  <a:pt x="57887" y="1752798"/>
                </a:lnTo>
                <a:arcTo hR="57888" wR="57887" stAng="5400000" swAng="5400000"/>
                <a:lnTo>
                  <a:pt x="0" y="57888"/>
                </a:lnTo>
                <a:arcTo hR="57888" wR="57887" stAng="10800000" swAng="5400000"/>
                <a:close/>
              </a:path>
            </a:pathLst>
          </a:custGeom>
          <a:solidFill>
            <a:srgbClr val="282D5E"/>
          </a:solidFill>
          <a:ln/>
        </p:spPr>
      </p:sp>
      <p:sp>
        <p:nvSpPr>
          <p:cNvPr id="5" name="Text 3"/>
          <p:cNvSpPr/>
          <p:nvPr/>
        </p:nvSpPr>
        <p:spPr>
          <a:xfrm>
            <a:off x="826769" y="3141563"/>
            <a:ext cx="5103784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Intent: </a:t>
            </a:r>
            <a:pPr algn="l" indent="0" marL="0">
              <a:lnSpc>
                <a:spcPct val="104000"/>
              </a:lnSpc>
              <a:buNone/>
            </a:pPr>
            <a:r>
              <a:rPr lang="en-US" sz="2600" b="1" dirty="0">
                <a:solidFill>
                  <a:srgbClr val="E5DCE6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We say what we do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826769" y="3654227"/>
            <a:ext cx="5103784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Policies — the rules we commit to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Standards — the benchmarks we meet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Procedures — the steps we follow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095848" y="2976265"/>
            <a:ext cx="5434373" cy="1752798"/>
          </a:xfrm>
          <a:custGeom>
            <a:avLst/>
            <a:gdLst/>
            <a:ahLst/>
            <a:cxnLst/>
            <a:rect l="l" t="t" r="r" b="b"/>
            <a:pathLst>
              <a:path w="5434373" h="1752798">
                <a:moveTo>
                  <a:pt x="0" y="0"/>
                </a:moveTo>
                <a:lnTo>
                  <a:pt x="5376486" y="0"/>
                </a:lnTo>
                <a:arcTo hR="57888" wR="57887" stAng="16200000" swAng="5400000"/>
                <a:lnTo>
                  <a:pt x="5434373" y="1694910"/>
                </a:lnTo>
                <a:arcTo hR="57888" wR="57887" stAng="0" swAng="5400000"/>
                <a:lnTo>
                  <a:pt x="0" y="1752798"/>
                </a:lnTo>
                <a:lnTo>
                  <a:pt x="0" y="0"/>
                </a:lnTo>
                <a:close/>
              </a:path>
            </a:pathLst>
          </a:custGeom>
          <a:solidFill>
            <a:srgbClr val="282D5E"/>
          </a:solidFill>
          <a:ln/>
        </p:spPr>
      </p:sp>
      <p:sp>
        <p:nvSpPr>
          <p:cNvPr id="8" name="Shape 6"/>
          <p:cNvSpPr/>
          <p:nvPr/>
        </p:nvSpPr>
        <p:spPr>
          <a:xfrm>
            <a:off x="6095848" y="2976265"/>
            <a:ext cx="19050" cy="1752798"/>
          </a:xfrm>
          <a:prstGeom prst="roundRect">
            <a:avLst>
              <a:gd name="adj" fmla="val 49999"/>
            </a:avLst>
          </a:prstGeom>
          <a:solidFill>
            <a:srgbClr val="414677"/>
          </a:solidFill>
          <a:ln/>
        </p:spPr>
      </p:sp>
      <p:sp>
        <p:nvSpPr>
          <p:cNvPr id="9" name="Text 7"/>
          <p:cNvSpPr/>
          <p:nvPr/>
        </p:nvSpPr>
        <p:spPr>
          <a:xfrm>
            <a:off x="6261142" y="3141563"/>
            <a:ext cx="5103784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Execution: </a:t>
            </a:r>
            <a:pPr algn="l" indent="0" marL="0">
              <a:lnSpc>
                <a:spcPct val="104000"/>
              </a:lnSpc>
              <a:buNone/>
            </a:pPr>
            <a:r>
              <a:rPr lang="en-US" sz="2600" b="1" dirty="0">
                <a:solidFill>
                  <a:srgbClr val="E5DCE6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We do what we say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6261142" y="3654227"/>
            <a:ext cx="5103784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Controls — the mechanisms in place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Testing — validation that they work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Evidence — the record that proves it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45129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EEAEF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What Are We Protecting?        Data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3298726"/>
            <a:ext cx="3512653" cy="1107877"/>
          </a:xfrm>
          <a:prstGeom prst="roundRect">
            <a:avLst>
              <a:gd name="adj" fmla="val 6270"/>
            </a:avLst>
          </a:prstGeom>
          <a:solidFill>
            <a:srgbClr val="282D5E"/>
          </a:solidFill>
          <a:ln/>
        </p:spPr>
      </p:sp>
      <p:sp>
        <p:nvSpPr>
          <p:cNvPr id="4" name="Text 2"/>
          <p:cNvSpPr/>
          <p:nvPr/>
        </p:nvSpPr>
        <p:spPr>
          <a:xfrm>
            <a:off x="826769" y="3464024"/>
            <a:ext cx="3182064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Confidentiality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826769" y="3976688"/>
            <a:ext cx="318206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Who can see it?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339422" y="3298726"/>
            <a:ext cx="3512752" cy="1107877"/>
          </a:xfrm>
          <a:prstGeom prst="roundRect">
            <a:avLst>
              <a:gd name="adj" fmla="val 6270"/>
            </a:avLst>
          </a:prstGeom>
          <a:solidFill>
            <a:srgbClr val="282D5E"/>
          </a:solidFill>
          <a:ln/>
        </p:spPr>
      </p:sp>
      <p:sp>
        <p:nvSpPr>
          <p:cNvPr id="7" name="Text 5"/>
          <p:cNvSpPr/>
          <p:nvPr/>
        </p:nvSpPr>
        <p:spPr>
          <a:xfrm>
            <a:off x="4504716" y="3464024"/>
            <a:ext cx="3182163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Integrity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4504716" y="3976688"/>
            <a:ext cx="318216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Who can change it?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017468" y="3298726"/>
            <a:ext cx="3512653" cy="1107877"/>
          </a:xfrm>
          <a:prstGeom prst="roundRect">
            <a:avLst>
              <a:gd name="adj" fmla="val 6270"/>
            </a:avLst>
          </a:prstGeom>
          <a:solidFill>
            <a:srgbClr val="282D5E"/>
          </a:solidFill>
          <a:ln/>
        </p:spPr>
      </p:sp>
      <p:sp>
        <p:nvSpPr>
          <p:cNvPr id="10" name="Text 8"/>
          <p:cNvSpPr/>
          <p:nvPr/>
        </p:nvSpPr>
        <p:spPr>
          <a:xfrm>
            <a:off x="8182762" y="3464024"/>
            <a:ext cx="3182064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Availability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8182762" y="3976688"/>
            <a:ext cx="318206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Can authorized users control it?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45129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EEAEF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Data Exists in Three States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3298726"/>
            <a:ext cx="3512653" cy="1107877"/>
          </a:xfrm>
          <a:prstGeom prst="roundRect">
            <a:avLst>
              <a:gd name="adj" fmla="val 6270"/>
            </a:avLst>
          </a:prstGeom>
          <a:solidFill>
            <a:srgbClr val="282D5E"/>
          </a:solidFill>
          <a:ln/>
        </p:spPr>
      </p:sp>
      <p:sp>
        <p:nvSpPr>
          <p:cNvPr id="4" name="Text 2"/>
          <p:cNvSpPr/>
          <p:nvPr/>
        </p:nvSpPr>
        <p:spPr>
          <a:xfrm>
            <a:off x="826769" y="3464024"/>
            <a:ext cx="3182064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At Rest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826769" y="3976688"/>
            <a:ext cx="318206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Databases, files, backups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339422" y="3298726"/>
            <a:ext cx="3512752" cy="1107877"/>
          </a:xfrm>
          <a:prstGeom prst="roundRect">
            <a:avLst>
              <a:gd name="adj" fmla="val 6270"/>
            </a:avLst>
          </a:prstGeom>
          <a:solidFill>
            <a:srgbClr val="282D5E"/>
          </a:solidFill>
          <a:ln/>
        </p:spPr>
      </p:sp>
      <p:sp>
        <p:nvSpPr>
          <p:cNvPr id="7" name="Text 5"/>
          <p:cNvSpPr/>
          <p:nvPr/>
        </p:nvSpPr>
        <p:spPr>
          <a:xfrm>
            <a:off x="4504716" y="3464024"/>
            <a:ext cx="3182163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In Transit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4504716" y="3976688"/>
            <a:ext cx="318216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APIs, network traffic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017468" y="3298726"/>
            <a:ext cx="3512653" cy="1107877"/>
          </a:xfrm>
          <a:prstGeom prst="roundRect">
            <a:avLst>
              <a:gd name="adj" fmla="val 6270"/>
            </a:avLst>
          </a:prstGeom>
          <a:solidFill>
            <a:srgbClr val="282D5E"/>
          </a:solidFill>
          <a:ln/>
        </p:spPr>
      </p:sp>
      <p:sp>
        <p:nvSpPr>
          <p:cNvPr id="10" name="Text 8"/>
          <p:cNvSpPr/>
          <p:nvPr/>
        </p:nvSpPr>
        <p:spPr>
          <a:xfrm>
            <a:off x="8182762" y="3464024"/>
            <a:ext cx="3182064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In Use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8182762" y="3976688"/>
            <a:ext cx="318206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Memory, processing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24462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EEAEF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Three Lenses of Security Analysis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3092053"/>
            <a:ext cx="3512653" cy="1521321"/>
          </a:xfrm>
          <a:prstGeom prst="roundRect">
            <a:avLst>
              <a:gd name="adj" fmla="val 4566"/>
            </a:avLst>
          </a:prstGeom>
          <a:solidFill>
            <a:srgbClr val="282D5E"/>
          </a:solidFill>
          <a:ln/>
        </p:spPr>
      </p:sp>
      <p:sp>
        <p:nvSpPr>
          <p:cNvPr id="4" name="Text 2"/>
          <p:cNvSpPr/>
          <p:nvPr/>
        </p:nvSpPr>
        <p:spPr>
          <a:xfrm>
            <a:off x="826769" y="3257352"/>
            <a:ext cx="3182064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Lifecycle Analysis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826769" y="3770015"/>
            <a:ext cx="31820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Create → Store → Use → Share → Retain → Delete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339422" y="3092053"/>
            <a:ext cx="3512752" cy="1521321"/>
          </a:xfrm>
          <a:prstGeom prst="roundRect">
            <a:avLst>
              <a:gd name="adj" fmla="val 4566"/>
            </a:avLst>
          </a:prstGeom>
          <a:solidFill>
            <a:srgbClr val="282D5E"/>
          </a:solidFill>
          <a:ln/>
        </p:spPr>
      </p:sp>
      <p:sp>
        <p:nvSpPr>
          <p:cNvPr id="7" name="Text 5"/>
          <p:cNvSpPr/>
          <p:nvPr/>
        </p:nvSpPr>
        <p:spPr>
          <a:xfrm>
            <a:off x="4504716" y="3257352"/>
            <a:ext cx="3182163" cy="8268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State Machine Analysis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4504716" y="4183459"/>
            <a:ext cx="318216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State → Event → New State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017468" y="3092053"/>
            <a:ext cx="3512653" cy="1521321"/>
          </a:xfrm>
          <a:prstGeom prst="roundRect">
            <a:avLst>
              <a:gd name="adj" fmla="val 4566"/>
            </a:avLst>
          </a:prstGeom>
          <a:solidFill>
            <a:srgbClr val="282D5E"/>
          </a:solidFill>
          <a:ln/>
        </p:spPr>
      </p:sp>
      <p:sp>
        <p:nvSpPr>
          <p:cNvPr id="10" name="Text 8"/>
          <p:cNvSpPr/>
          <p:nvPr/>
        </p:nvSpPr>
        <p:spPr>
          <a:xfrm>
            <a:off x="8182762" y="3257352"/>
            <a:ext cx="3182064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Data Flow Analysis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8182762" y="3770015"/>
            <a:ext cx="31820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 → Process → Storage → Destination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9117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EEAEF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From Implementation to Analysis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721247"/>
            <a:ext cx="523266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dirty="0">
                <a:solidFill>
                  <a:srgbClr val="EEAEF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Security Principles (Developer)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661475" y="2196604"/>
            <a:ext cx="5232666" cy="3390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600" b="1" dirty="0">
                <a:solidFill>
                  <a:srgbClr val="E5DCE6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Least Privilege</a:t>
            </a:r>
            <a:endParaRPr lang="en-US" sz="1600" dirty="0"/>
          </a:p>
          <a:p>
            <a:pPr algn="l" indent="0" marL="0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6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Grant only the minimum access required. Nothing more.</a:t>
            </a:r>
            <a:endParaRPr lang="en-US" sz="1600" dirty="0"/>
          </a:p>
          <a:p>
            <a:pPr algn="l" indent="0" marL="0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600" b="1" dirty="0">
                <a:solidFill>
                  <a:srgbClr val="E5DCE6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Defense in Depth</a:t>
            </a:r>
            <a:endParaRPr lang="en-US" sz="1600" dirty="0"/>
          </a:p>
          <a:p>
            <a:pPr algn="l" indent="0" marL="0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6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Layer controls so no single failure is catastrophic.</a:t>
            </a:r>
            <a:endParaRPr lang="en-US" sz="1600" dirty="0"/>
          </a:p>
          <a:p>
            <a:pPr algn="l" indent="0" marL="0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600" b="1" dirty="0">
                <a:solidFill>
                  <a:srgbClr val="E5DCE6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Fail Securely</a:t>
            </a:r>
            <a:endParaRPr lang="en-US" sz="16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When something breaks, it should default to safe — not open.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184844" y="1555948"/>
            <a:ext cx="5470785" cy="4510782"/>
          </a:xfrm>
          <a:prstGeom prst="roundRect">
            <a:avLst>
              <a:gd name="adj" fmla="val 2640"/>
            </a:avLst>
          </a:prstGeom>
          <a:solidFill>
            <a:srgbClr val="243799"/>
          </a:solidFill>
          <a:ln/>
        </p:spPr>
      </p:sp>
      <p:sp>
        <p:nvSpPr>
          <p:cNvPr id="6" name="Text 4"/>
          <p:cNvSpPr/>
          <p:nvPr/>
        </p:nvSpPr>
        <p:spPr>
          <a:xfrm>
            <a:off x="6350139" y="1721247"/>
            <a:ext cx="514019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dirty="0">
                <a:solidFill>
                  <a:srgbClr val="EEAEF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Threat Modeling (Security Engineer)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6350139" y="2196604"/>
            <a:ext cx="5140196" cy="6615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structured exercise that asks three questions about every asset and flow: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350139" y="3007023"/>
            <a:ext cx="5140196" cy="21004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25120" indent="-325120">
              <a:lnSpc>
                <a:spcPct val="133000"/>
              </a:lnSpc>
              <a:buSzPct val="100000"/>
              <a:buChar char="•"/>
            </a:pPr>
            <a:r>
              <a:rPr lang="en-US" sz="1600" b="1" dirty="0">
                <a:solidFill>
                  <a:srgbClr val="E5DCE6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What can go wrong?</a:t>
            </a:r>
            <a:pPr algn="l" marL="325120" indent="-325120">
              <a:lnSpc>
                <a:spcPct val="133000"/>
              </a:lnSpc>
              <a:buSzPct val="100000"/>
              <a:buChar char="•"/>
            </a:pPr>
            <a:r>
              <a:rPr lang="en-US" sz="16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Enumerate threats systematically</a:t>
            </a:r>
            <a:endParaRPr lang="en-US" sz="1600" dirty="0"/>
          </a:p>
          <a:p>
            <a:pPr algn="l" marL="325120" indent="-325120">
              <a:lnSpc>
                <a:spcPct val="133000"/>
              </a:lnSpc>
              <a:buSzPct val="100000"/>
              <a:buChar char="•"/>
            </a:pPr>
            <a:r>
              <a:rPr lang="en-US" sz="1600" b="1" dirty="0">
                <a:solidFill>
                  <a:srgbClr val="E5DCE6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Where can it go wrong?</a:t>
            </a:r>
            <a:pPr algn="l" marL="325120" indent="-325120">
              <a:lnSpc>
                <a:spcPct val="133000"/>
              </a:lnSpc>
              <a:buSzPct val="100000"/>
              <a:buChar char="•"/>
            </a:pPr>
            <a:r>
              <a:rPr lang="en-US" sz="16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Map threats to specific components</a:t>
            </a:r>
            <a:endParaRPr lang="en-US" sz="1600" dirty="0"/>
          </a:p>
          <a:p>
            <a:pPr algn="l" marL="325120" indent="-325120">
              <a:lnSpc>
                <a:spcPct val="133000"/>
              </a:lnSpc>
              <a:buSzPct val="100000"/>
              <a:buChar char="•"/>
            </a:pPr>
            <a:r>
              <a:rPr lang="en-US" sz="1600" b="1" dirty="0">
                <a:solidFill>
                  <a:srgbClr val="E5DCE6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What is the impact?</a:t>
            </a:r>
            <a:pPr algn="l" marL="325120" indent="-325120">
              <a:lnSpc>
                <a:spcPct val="133000"/>
              </a:lnSpc>
              <a:buSzPct val="100000"/>
              <a:buChar char="•"/>
            </a:pPr>
            <a:r>
              <a:rPr lang="en-US" sz="16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Prioritize by consequence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50139" y="5256312"/>
            <a:ext cx="5140196" cy="6615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output is a prioritized list of risks that drives security requirements.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4566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EEAEF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Protection = Security Controls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893094"/>
            <a:ext cx="5351725" cy="1918295"/>
          </a:xfrm>
          <a:prstGeom prst="roundRect">
            <a:avLst>
              <a:gd name="adj" fmla="val 3621"/>
            </a:avLst>
          </a:prstGeom>
          <a:solidFill>
            <a:srgbClr val="282D5E"/>
          </a:solidFill>
          <a:ln/>
        </p:spPr>
      </p:sp>
      <p:sp>
        <p:nvSpPr>
          <p:cNvPr id="4" name="Text 2"/>
          <p:cNvSpPr/>
          <p:nvPr/>
        </p:nvSpPr>
        <p:spPr>
          <a:xfrm>
            <a:off x="826769" y="2058392"/>
            <a:ext cx="5021137" cy="8268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Authentication &amp; Authorization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826769" y="2984500"/>
            <a:ext cx="5021137" cy="6615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Verify identity. Enforce permissions. Who you are determines what you can do.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178495" y="1893094"/>
            <a:ext cx="5351725" cy="1918295"/>
          </a:xfrm>
          <a:prstGeom prst="roundRect">
            <a:avLst>
              <a:gd name="adj" fmla="val 3621"/>
            </a:avLst>
          </a:prstGeom>
          <a:solidFill>
            <a:srgbClr val="282D5E"/>
          </a:solidFill>
          <a:ln/>
        </p:spPr>
      </p:sp>
      <p:sp>
        <p:nvSpPr>
          <p:cNvPr id="7" name="Text 5"/>
          <p:cNvSpPr/>
          <p:nvPr/>
        </p:nvSpPr>
        <p:spPr>
          <a:xfrm>
            <a:off x="6343789" y="2058392"/>
            <a:ext cx="5021137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Encryption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6343789" y="2571055"/>
            <a:ext cx="5021137" cy="6615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Render data unreadable to unauthorized parties — at rest, in transit, and increasingly in use.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61475" y="3976688"/>
            <a:ext cx="5351725" cy="1835646"/>
          </a:xfrm>
          <a:prstGeom prst="roundRect">
            <a:avLst>
              <a:gd name="adj" fmla="val 3784"/>
            </a:avLst>
          </a:prstGeom>
          <a:solidFill>
            <a:srgbClr val="282D5E"/>
          </a:solidFill>
          <a:ln/>
        </p:spPr>
      </p:sp>
      <p:sp>
        <p:nvSpPr>
          <p:cNvPr id="10" name="Text 8"/>
          <p:cNvSpPr/>
          <p:nvPr/>
        </p:nvSpPr>
        <p:spPr>
          <a:xfrm>
            <a:off x="826769" y="4141986"/>
            <a:ext cx="5021137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Network Restrictions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826769" y="4654649"/>
            <a:ext cx="5021137" cy="992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Limit what can communicate with what. Firewalls, segmentation, and zero-trust architectures.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178495" y="3976688"/>
            <a:ext cx="5351725" cy="1835646"/>
          </a:xfrm>
          <a:prstGeom prst="roundRect">
            <a:avLst>
              <a:gd name="adj" fmla="val 3784"/>
            </a:avLst>
          </a:prstGeom>
          <a:solidFill>
            <a:srgbClr val="282D5E"/>
          </a:solidFill>
          <a:ln/>
        </p:spPr>
      </p:sp>
      <p:sp>
        <p:nvSpPr>
          <p:cNvPr id="13" name="Text 11"/>
          <p:cNvSpPr/>
          <p:nvPr/>
        </p:nvSpPr>
        <p:spPr>
          <a:xfrm>
            <a:off x="6343789" y="4141986"/>
            <a:ext cx="5021137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Logging &amp; Monitoring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6343789" y="4654649"/>
            <a:ext cx="5021137" cy="6615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 what happens. Detect anomalies. Enable investigation and audit trails.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7329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EEAEF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Back to Compliance: Controls Produce Evidence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3687266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414677"/>
          </a:solidFill>
          <a:ln/>
        </p:spPr>
      </p:sp>
      <p:sp>
        <p:nvSpPr>
          <p:cNvPr id="4" name="Shape 2"/>
          <p:cNvSpPr/>
          <p:nvPr/>
        </p:nvSpPr>
        <p:spPr>
          <a:xfrm>
            <a:off x="2763669" y="3191173"/>
            <a:ext cx="19050" cy="496094"/>
          </a:xfrm>
          <a:prstGeom prst="roundRect">
            <a:avLst>
              <a:gd name="adj" fmla="val 49999"/>
            </a:avLst>
          </a:prstGeom>
          <a:solidFill>
            <a:srgbClr val="414677"/>
          </a:solidFill>
          <a:ln/>
        </p:spPr>
      </p:sp>
      <p:sp>
        <p:nvSpPr>
          <p:cNvPr id="5" name="Shape 3"/>
          <p:cNvSpPr/>
          <p:nvPr/>
        </p:nvSpPr>
        <p:spPr>
          <a:xfrm>
            <a:off x="2587163" y="3501231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282D5E"/>
          </a:solidFill>
          <a:ln/>
        </p:spPr>
      </p:sp>
      <p:sp>
        <p:nvSpPr>
          <p:cNvPr id="6" name="Text 4"/>
          <p:cNvSpPr/>
          <p:nvPr/>
        </p:nvSpPr>
        <p:spPr>
          <a:xfrm>
            <a:off x="2649174" y="3532237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1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826769" y="1520726"/>
            <a:ext cx="3892849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Requirement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826769" y="2033389"/>
            <a:ext cx="3892849" cy="992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Authorized access only — no shared credentials, no standing admin access.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978672" y="3687266"/>
            <a:ext cx="19050" cy="496094"/>
          </a:xfrm>
          <a:prstGeom prst="roundRect">
            <a:avLst>
              <a:gd name="adj" fmla="val 49999"/>
            </a:avLst>
          </a:prstGeom>
          <a:solidFill>
            <a:srgbClr val="414677"/>
          </a:solidFill>
          <a:ln/>
        </p:spPr>
      </p:sp>
      <p:sp>
        <p:nvSpPr>
          <p:cNvPr id="10" name="Shape 8"/>
          <p:cNvSpPr/>
          <p:nvPr/>
        </p:nvSpPr>
        <p:spPr>
          <a:xfrm>
            <a:off x="4802167" y="3501231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282D5E"/>
          </a:solidFill>
          <a:ln/>
        </p:spPr>
      </p:sp>
      <p:sp>
        <p:nvSpPr>
          <p:cNvPr id="11" name="Text 9"/>
          <p:cNvSpPr/>
          <p:nvPr/>
        </p:nvSpPr>
        <p:spPr>
          <a:xfrm>
            <a:off x="4864177" y="3532237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2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3041772" y="4348758"/>
            <a:ext cx="3892949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Control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3041772" y="4861421"/>
            <a:ext cx="3892949" cy="992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SSO + MFA + RBAC — single sign-on enforced, multi-factor required, roles defined and assigned.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193775" y="3191173"/>
            <a:ext cx="19050" cy="496094"/>
          </a:xfrm>
          <a:prstGeom prst="roundRect">
            <a:avLst>
              <a:gd name="adj" fmla="val 49999"/>
            </a:avLst>
          </a:prstGeom>
          <a:solidFill>
            <a:srgbClr val="414677"/>
          </a:solidFill>
          <a:ln/>
        </p:spPr>
      </p:sp>
      <p:sp>
        <p:nvSpPr>
          <p:cNvPr id="15" name="Shape 13"/>
          <p:cNvSpPr/>
          <p:nvPr/>
        </p:nvSpPr>
        <p:spPr>
          <a:xfrm>
            <a:off x="7017269" y="3501231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282D5E"/>
          </a:solidFill>
          <a:ln/>
        </p:spPr>
      </p:sp>
      <p:sp>
        <p:nvSpPr>
          <p:cNvPr id="16" name="Text 14"/>
          <p:cNvSpPr/>
          <p:nvPr/>
        </p:nvSpPr>
        <p:spPr>
          <a:xfrm>
            <a:off x="7079279" y="3532237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3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5256875" y="1520726"/>
            <a:ext cx="3892949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Evidence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5256875" y="2033389"/>
            <a:ext cx="3892949" cy="992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Configs, logs, access records — screenshots, exported policies, audit logs showing enforcement.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408877" y="3687266"/>
            <a:ext cx="19050" cy="496094"/>
          </a:xfrm>
          <a:prstGeom prst="roundRect">
            <a:avLst>
              <a:gd name="adj" fmla="val 49999"/>
            </a:avLst>
          </a:prstGeom>
          <a:solidFill>
            <a:srgbClr val="414677"/>
          </a:solidFill>
          <a:ln/>
        </p:spPr>
      </p:sp>
      <p:sp>
        <p:nvSpPr>
          <p:cNvPr id="20" name="Shape 18"/>
          <p:cNvSpPr/>
          <p:nvPr/>
        </p:nvSpPr>
        <p:spPr>
          <a:xfrm>
            <a:off x="9232371" y="3501231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282D5E"/>
          </a:solidFill>
          <a:ln/>
        </p:spPr>
      </p:sp>
      <p:sp>
        <p:nvSpPr>
          <p:cNvPr id="21" name="Text 19"/>
          <p:cNvSpPr/>
          <p:nvPr/>
        </p:nvSpPr>
        <p:spPr>
          <a:xfrm>
            <a:off x="9294382" y="3532237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4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7471977" y="4348758"/>
            <a:ext cx="3892949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E5DCE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Compliance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7471977" y="4861421"/>
            <a:ext cx="3892949" cy="1323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6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Collects and evaluates the evidence — maps it to framework requirements, identifies gaps, produces findings.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55458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EEAEF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Security &amp; Compliance Are Continuous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909516" y="3588048"/>
            <a:ext cx="1062070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E5DCE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There is no finish line. Systems evolve, threats mutate, and regulations change. A control that worked last year may be insufficient today. Compliance is not a one-time audit — it is an ongoing operational discipline.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3402013"/>
            <a:ext cx="19050" cy="901303"/>
          </a:xfrm>
          <a:prstGeom prst="roundRect">
            <a:avLst>
              <a:gd name="adj" fmla="val 49999"/>
            </a:avLst>
          </a:prstGeom>
          <a:solidFill>
            <a:srgbClr val="EEAEF6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EEAEF6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The Complete Chain: Proof of Protections</a:t>
            </a:r>
            <a:endParaRPr lang="en-US" sz="1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941487"/>
            <a:ext cx="9753356" cy="5486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5495" y="6520755"/>
            <a:ext cx="11354310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E5DCE6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Security defines, implements, and validates protection. Compliance proves it. ↺</a:t>
            </a:r>
            <a:endParaRPr lang="en-US" sz="650" dirty="0"/>
          </a:p>
        </p:txBody>
      </p:sp>
      <p:sp>
        <p:nvSpPr>
          <p:cNvPr id="5" name="Shape 2"/>
          <p:cNvSpPr/>
          <p:nvPr/>
        </p:nvSpPr>
        <p:spPr>
          <a:xfrm>
            <a:off x="661475" y="6474321"/>
            <a:ext cx="12700" cy="191988"/>
          </a:xfrm>
          <a:prstGeom prst="roundRect">
            <a:avLst>
              <a:gd name="adj" fmla="val 49999"/>
            </a:avLst>
          </a:prstGeom>
          <a:solidFill>
            <a:srgbClr val="EEAEF6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2026-09-20T19:14:30Z</dcterms:created>
  <dcterms:modified xsi:type="dcterms:W3CDTF">2026-09-20T19:14:30Z</dcterms:modified>
</cp:coreProperties>
</file>